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charts/colors29.xml" ContentType="application/vnd.ms-office.chartcolorstyl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rts/style30.xml" ContentType="application/vnd.ms-office.chartstyle+xml"/>
  <Override PartName="/ppt/charts/style31.xml" ContentType="application/vnd.ms-office.chart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charts/colors30.xml" ContentType="application/vnd.ms-office.chartcolorstyle+xml"/>
  <Override PartName="/ppt/charts/colors31.xml" ContentType="application/vnd.ms-office.chartcolorstyle+xml"/>
  <Override PartName="/ppt/slideLayouts/slideLayout10.xml" ContentType="application/vnd.openxmlformats-officedocument.presentationml.slideLayout+xml"/>
  <Override PartName="/ppt/charts/style29.xml" ContentType="application/vnd.ms-office.chartstyle+xml"/>
  <Override PartName="/ppt/charts/chart3.xml" ContentType="application/vnd.openxmlformats-officedocument.drawingml.chart+xml"/>
  <Override PartName="/ppt/notesSlides/notesSlide6.xml" ContentType="application/vnd.openxmlformats-officedocument.presentationml.notes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763" r:id="rId2"/>
    <p:sldId id="765" r:id="rId3"/>
    <p:sldId id="766" r:id="rId4"/>
    <p:sldId id="767" r:id="rId5"/>
    <p:sldId id="768" r:id="rId6"/>
    <p:sldId id="769" r:id="rId7"/>
  </p:sldIdLst>
  <p:sldSz cx="9144000" cy="6858000" type="screen4x3"/>
  <p:notesSz cx="7315200" cy="96012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99"/>
    <a:srgbClr val="CC3300"/>
    <a:srgbClr val="FF00FF"/>
    <a:srgbClr val="00FFFF"/>
    <a:srgbClr val="FF9900"/>
    <a:srgbClr val="FF6600"/>
    <a:srgbClr val="FFFF99"/>
    <a:srgbClr val="FFFF6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>
      <p:cViewPr varScale="1">
        <p:scale>
          <a:sx n="73" d="100"/>
          <a:sy n="73" d="100"/>
        </p:scale>
        <p:origin x="-131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charts/_rels/chart1.xml.rels><?xml version="1.0" encoding="UTF-8" standalone="yes"?>
<Relationships xmlns="http://schemas.openxmlformats.org/package/2006/relationships"><Relationship Id="rId3" Type="http://schemas.microsoft.com/office/2011/relationships/chartStyle" Target="style29.xml"/><Relationship Id="rId2" Type="http://schemas.microsoft.com/office/2011/relationships/chartColorStyle" Target="colors29.xml"/><Relationship Id="rId1" Type="http://schemas.openxmlformats.org/officeDocument/2006/relationships/oleObject" Target="file:///D:\Users\suuser\Documents\Yedek\Mezun\Veriler\2016\program_bazinda\program_bazinda_tum.xlsx" TargetMode="External"/></Relationships>
</file>

<file path=ppt/charts/_rels/chart2.xml.rels><?xml version="1.0" encoding="UTF-8" standalone="yes"?>
<Relationships xmlns="http://schemas.openxmlformats.org/package/2006/relationships"><Relationship Id="rId3" Type="http://schemas.microsoft.com/office/2011/relationships/chartStyle" Target="style30.xml"/><Relationship Id="rId2" Type="http://schemas.microsoft.com/office/2011/relationships/chartColorStyle" Target="colors30.xml"/><Relationship Id="rId1" Type="http://schemas.openxmlformats.org/officeDocument/2006/relationships/oleObject" Target="file:///D:\Users\suuser\Documents\Yedek\Mezun\Veriler\2016\program_bazinda\program_bazinda_tum.xlsx" TargetMode="External"/></Relationships>
</file>

<file path=ppt/charts/_rels/chart3.xml.rels><?xml version="1.0" encoding="UTF-8" standalone="yes"?>
<Relationships xmlns="http://schemas.openxmlformats.org/package/2006/relationships"><Relationship Id="rId3" Type="http://schemas.microsoft.com/office/2011/relationships/chartStyle" Target="style31.xml"/><Relationship Id="rId2" Type="http://schemas.microsoft.com/office/2011/relationships/chartColorStyle" Target="colors31.xml"/><Relationship Id="rId1" Type="http://schemas.openxmlformats.org/officeDocument/2006/relationships/oleObject" Target="file:///D:\Users\suuser\Documents\Yedek\Mezun\Veriler\2016\program_bazinda\program_bazinda_tum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floor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1"/>
          <c:order val="0"/>
          <c:tx>
            <c:strRef>
              <c:f>program_sektor!$AX$2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program_sektor!$AV$3:$AV$16</c:f>
              <c:strCache>
                <c:ptCount val="14"/>
                <c:pt idx="0">
                  <c:v>Holding Companies</c:v>
                </c:pt>
                <c:pt idx="1">
                  <c:v>Non-Profit Organizatons</c:v>
                </c:pt>
                <c:pt idx="2">
                  <c:v>Advertising/Marketing Communications</c:v>
                </c:pt>
                <c:pt idx="3">
                  <c:v>Arts/Design/Performance Arts</c:v>
                </c:pt>
                <c:pt idx="4">
                  <c:v>Automotive/Motor Vehicle/Parts</c:v>
                </c:pt>
                <c:pt idx="5">
                  <c:v>Consulting Services</c:v>
                </c:pt>
                <c:pt idx="6">
                  <c:v>Consumer Products/FMCG</c:v>
                </c:pt>
                <c:pt idx="7">
                  <c:v>Education/Training</c:v>
                </c:pt>
                <c:pt idx="8">
                  <c:v>Government</c:v>
                </c:pt>
                <c:pt idx="9">
                  <c:v>Information Technology</c:v>
                </c:pt>
                <c:pt idx="10">
                  <c:v>Internet/eCommerce/New Media</c:v>
                </c:pt>
                <c:pt idx="11">
                  <c:v>Media/Entertainment</c:v>
                </c:pt>
                <c:pt idx="12">
                  <c:v>Medical Equipment</c:v>
                </c:pt>
                <c:pt idx="13">
                  <c:v>Software &amp; Emerging Technologies</c:v>
                </c:pt>
              </c:strCache>
            </c:strRef>
          </c:cat>
          <c:val>
            <c:numRef>
              <c:f>program_sektor!$AX$3:$AX$16</c:f>
              <c:numCache>
                <c:formatCode>0</c:formatCode>
                <c:ptCount val="14"/>
                <c:pt idx="0">
                  <c:v>12.5</c:v>
                </c:pt>
                <c:pt idx="1">
                  <c:v>12.5</c:v>
                </c:pt>
                <c:pt idx="2">
                  <c:v>6.25</c:v>
                </c:pt>
                <c:pt idx="3">
                  <c:v>6.25</c:v>
                </c:pt>
                <c:pt idx="4">
                  <c:v>6.25</c:v>
                </c:pt>
                <c:pt idx="5">
                  <c:v>6.25</c:v>
                </c:pt>
                <c:pt idx="6">
                  <c:v>6.25</c:v>
                </c:pt>
                <c:pt idx="7">
                  <c:v>6.25</c:v>
                </c:pt>
                <c:pt idx="8">
                  <c:v>6.25</c:v>
                </c:pt>
                <c:pt idx="9">
                  <c:v>6.25</c:v>
                </c:pt>
                <c:pt idx="10">
                  <c:v>6.25</c:v>
                </c:pt>
                <c:pt idx="11">
                  <c:v>6.25</c:v>
                </c:pt>
                <c:pt idx="12">
                  <c:v>6.25</c:v>
                </c:pt>
                <c:pt idx="13">
                  <c:v>6.25</c:v>
                </c:pt>
              </c:numCache>
            </c:numRef>
          </c:val>
        </c:ser>
        <c:dLbls>
          <c:showVal val="1"/>
        </c:dLbls>
        <c:gapWidth val="75"/>
        <c:shape val="box"/>
        <c:axId val="86542592"/>
        <c:axId val="86556672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program_sektor!$AW$2</c15:sqref>
                        </c15:formulaRef>
                      </c:ext>
                    </c:extLst>
                    <c:strCache>
                      <c:ptCount val="1"/>
                      <c:pt idx="0">
                        <c:v>Mezun Sayısı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r-T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program_sektor!$AV$3:$AV$16</c15:sqref>
                        </c15:formulaRef>
                      </c:ext>
                    </c:extLst>
                    <c:strCache>
                      <c:ptCount val="14"/>
                      <c:pt idx="0">
                        <c:v>Holding Companies</c:v>
                      </c:pt>
                      <c:pt idx="1">
                        <c:v>Non-Profit Organizatons</c:v>
                      </c:pt>
                      <c:pt idx="2">
                        <c:v>Advertising/Marketing Communications</c:v>
                      </c:pt>
                      <c:pt idx="3">
                        <c:v>Arts/Design/Performance Arts</c:v>
                      </c:pt>
                      <c:pt idx="4">
                        <c:v>Automotive/Motor Vehicle/Parts</c:v>
                      </c:pt>
                      <c:pt idx="5">
                        <c:v>Consulting Services</c:v>
                      </c:pt>
                      <c:pt idx="6">
                        <c:v>Consumer Products/FMCG</c:v>
                      </c:pt>
                      <c:pt idx="7">
                        <c:v>Education/Training</c:v>
                      </c:pt>
                      <c:pt idx="8">
                        <c:v>Government</c:v>
                      </c:pt>
                      <c:pt idx="9">
                        <c:v>Information Technology</c:v>
                      </c:pt>
                      <c:pt idx="10">
                        <c:v>Internet/eCommerce/New Media</c:v>
                      </c:pt>
                      <c:pt idx="11">
                        <c:v>Media/Entertainment</c:v>
                      </c:pt>
                      <c:pt idx="12">
                        <c:v>Medical Equipment</c:v>
                      </c:pt>
                      <c:pt idx="13">
                        <c:v>Software &amp; Emerging Technologies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program_sektor!$AW$3:$AW$16</c15:sqref>
                        </c15:formulaRef>
                      </c:ext>
                    </c:extLst>
                    <c:numCache>
                      <c:formatCode>General</c:formatCode>
                      <c:ptCount val="14"/>
                      <c:pt idx="0">
                        <c:v>2</c:v>
                      </c:pt>
                      <c:pt idx="1">
                        <c:v>2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  <c:pt idx="7">
                        <c:v>1</c:v>
                      </c:pt>
                      <c:pt idx="8">
                        <c:v>1</c:v>
                      </c:pt>
                      <c:pt idx="9">
                        <c:v>1</c:v>
                      </c:pt>
                      <c:pt idx="10">
                        <c:v>1</c:v>
                      </c:pt>
                      <c:pt idx="11">
                        <c:v>1</c:v>
                      </c:pt>
                      <c:pt idx="12">
                        <c:v>1</c:v>
                      </c:pt>
                      <c:pt idx="13">
                        <c:v>1</c:v>
                      </c:pt>
                    </c:numCache>
                  </c:numRef>
                </c:val>
              </c15:ser>
            </c15:filteredBarSeries>
          </c:ext>
        </c:extLst>
      </c:bar3DChart>
      <c:catAx>
        <c:axId val="86542592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56672"/>
        <c:crosses val="autoZero"/>
        <c:auto val="1"/>
        <c:lblAlgn val="ctr"/>
        <c:lblOffset val="100"/>
      </c:catAx>
      <c:valAx>
        <c:axId val="86556672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%</a:t>
                </a:r>
              </a:p>
            </c:rich>
          </c:tx>
          <c:layout>
            <c:manualLayout>
              <c:xMode val="edge"/>
              <c:yMode val="edge"/>
              <c:x val="6.9142632747080768E-2"/>
              <c:y val="3.1951376471796677E-3"/>
            </c:manualLayout>
          </c:layout>
          <c:spPr>
            <a:noFill/>
            <a:ln>
              <a:noFill/>
            </a:ln>
            <a:effectLst/>
          </c:spPr>
        </c:title>
        <c:numFmt formatCode="0" sourceLinked="1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54259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en-US"/>
  <c:chart>
    <c:autoTitleDeleted val="1"/>
    <c:view3D>
      <c:rAngAx val="1"/>
    </c:view3D>
    <c:floor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0.12126980019954561"/>
          <c:y val="0.17698237247157991"/>
          <c:w val="0.87002271840739864"/>
          <c:h val="0.40737927920300315"/>
        </c:manualLayout>
      </c:layout>
      <c:bar3DChart>
        <c:barDir val="col"/>
        <c:grouping val="clustered"/>
        <c:ser>
          <c:idx val="1"/>
          <c:order val="0"/>
          <c:tx>
            <c:strRef>
              <c:f>program_departman!$AV$2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program_departman!$AT$3:$AT$9</c:f>
              <c:strCache>
                <c:ptCount val="7"/>
                <c:pt idx="0">
                  <c:v>Human Resources</c:v>
                </c:pt>
                <c:pt idx="1">
                  <c:v>Business Consultant</c:v>
                </c:pt>
                <c:pt idx="2">
                  <c:v>Business Development</c:v>
                </c:pt>
                <c:pt idx="3">
                  <c:v>Customer Service and call center</c:v>
                </c:pt>
                <c:pt idx="4">
                  <c:v>Marketing</c:v>
                </c:pt>
                <c:pt idx="5">
                  <c:v>Planning</c:v>
                </c:pt>
                <c:pt idx="6">
                  <c:v>Research/Development</c:v>
                </c:pt>
              </c:strCache>
            </c:strRef>
          </c:cat>
          <c:val>
            <c:numRef>
              <c:f>program_departman!$AV$3:$AV$9</c:f>
              <c:numCache>
                <c:formatCode>0</c:formatCode>
                <c:ptCount val="7"/>
                <c:pt idx="0">
                  <c:v>12.5</c:v>
                </c:pt>
                <c:pt idx="1">
                  <c:v>6.25</c:v>
                </c:pt>
                <c:pt idx="2">
                  <c:v>6.25</c:v>
                </c:pt>
                <c:pt idx="3">
                  <c:v>6.25</c:v>
                </c:pt>
                <c:pt idx="4">
                  <c:v>6.25</c:v>
                </c:pt>
                <c:pt idx="5">
                  <c:v>6.25</c:v>
                </c:pt>
                <c:pt idx="6">
                  <c:v>6.25</c:v>
                </c:pt>
              </c:numCache>
            </c:numRef>
          </c:val>
        </c:ser>
        <c:dLbls>
          <c:showVal val="1"/>
        </c:dLbls>
        <c:gapWidth val="75"/>
        <c:shape val="box"/>
        <c:axId val="86999424"/>
        <c:axId val="87000960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program_departman!$AU$2</c15:sqref>
                        </c15:formulaRef>
                      </c:ext>
                    </c:extLst>
                    <c:strCache>
                      <c:ptCount val="1"/>
                      <c:pt idx="0">
                        <c:v>Mezun Sayısı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r-T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program_departman!$AT$3:$AT$9</c15:sqref>
                        </c15:formulaRef>
                      </c:ext>
                    </c:extLst>
                    <c:strCache>
                      <c:ptCount val="7"/>
                      <c:pt idx="0">
                        <c:v>Human Resources</c:v>
                      </c:pt>
                      <c:pt idx="1">
                        <c:v>Business Consultant</c:v>
                      </c:pt>
                      <c:pt idx="2">
                        <c:v>Business Development</c:v>
                      </c:pt>
                      <c:pt idx="3">
                        <c:v>Customer Service and call center</c:v>
                      </c:pt>
                      <c:pt idx="4">
                        <c:v>Marketing</c:v>
                      </c:pt>
                      <c:pt idx="5">
                        <c:v>Planning</c:v>
                      </c:pt>
                      <c:pt idx="6">
                        <c:v>Research/Development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program_departman!$AU$3:$AU$9</c15:sqref>
                        </c15:formulaRef>
                      </c:ext>
                    </c:extLst>
                    <c:numCache>
                      <c:formatCode>General</c:formatCode>
                      <c:ptCount val="7"/>
                      <c:pt idx="0">
                        <c:v>2</c:v>
                      </c:pt>
                      <c:pt idx="1">
                        <c:v>1</c:v>
                      </c:pt>
                      <c:pt idx="2">
                        <c:v>1</c:v>
                      </c:pt>
                      <c:pt idx="3">
                        <c:v>1</c:v>
                      </c:pt>
                      <c:pt idx="4">
                        <c:v>1</c:v>
                      </c:pt>
                      <c:pt idx="5">
                        <c:v>1</c:v>
                      </c:pt>
                      <c:pt idx="6">
                        <c:v>1</c:v>
                      </c:pt>
                    </c:numCache>
                  </c:numRef>
                </c:val>
              </c15:ser>
            </c15:filteredBarSeries>
          </c:ext>
        </c:extLst>
      </c:bar3DChart>
      <c:catAx>
        <c:axId val="86999424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2700000" spcFirstLastPara="1" vertOverflow="ellipsis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000960"/>
        <c:crosses val="autoZero"/>
        <c:auto val="1"/>
        <c:lblAlgn val="ctr"/>
        <c:lblOffset val="100"/>
      </c:catAx>
      <c:valAx>
        <c:axId val="87000960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%</a:t>
                </a:r>
              </a:p>
            </c:rich>
          </c:tx>
          <c:layout>
            <c:manualLayout>
              <c:xMode val="edge"/>
              <c:yMode val="edge"/>
              <c:x val="0.14037333110988356"/>
              <c:y val="0.18202061853711546"/>
            </c:manualLayout>
          </c:layout>
          <c:spPr>
            <a:noFill/>
            <a:ln>
              <a:noFill/>
            </a:ln>
            <a:effectLst/>
          </c:spPr>
        </c:title>
        <c:numFmt formatCode="0" sourceLinked="1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699942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autoTitleDeleted val="1"/>
    <c:view3D>
      <c:rAngAx val="1"/>
    </c:view3D>
    <c:floor>
      <c:spPr>
        <a:noFill/>
        <a:ln w="6350" cap="flat" cmpd="sng" algn="ctr">
          <a:solidFill>
            <a:schemeClr val="tx1">
              <a:tint val="75000"/>
            </a:schemeClr>
          </a:solidFill>
          <a:prstDash val="solid"/>
          <a:round/>
        </a:ln>
        <a:effectLst/>
        <a:sp3d contourW="6350">
          <a:contourClr>
            <a:schemeClr val="tx1">
              <a:tint val="75000"/>
            </a:schemeClr>
          </a:contourClr>
        </a:sp3d>
      </c:spPr>
    </c:floor>
    <c:sideWall>
      <c:spPr>
        <a:noFill/>
        <a:ln>
          <a:noFill/>
        </a:ln>
        <a:effectLst/>
        <a:sp3d/>
      </c:spPr>
    </c:sideWall>
    <c:backWall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ser>
          <c:idx val="1"/>
          <c:order val="0"/>
          <c:tx>
            <c:strRef>
              <c:f>program_pozisyon!$AT$2</c:f>
              <c:strCache>
                <c:ptCount val="1"/>
                <c:pt idx="0">
                  <c:v>%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  <a:sp3d/>
          </c:spP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200" b="0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Val val="1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6350" cap="flat" cmpd="sng" algn="ctr">
                      <a:solidFill>
                        <a:schemeClr val="tx1"/>
                      </a:solidFill>
                      <a:prstDash val="solid"/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program_pozisyon!$AR$3:$AR$10</c:f>
              <c:strCache>
                <c:ptCount val="8"/>
                <c:pt idx="0">
                  <c:v>Specialist</c:v>
                </c:pt>
                <c:pt idx="1">
                  <c:v>Analyst</c:v>
                </c:pt>
                <c:pt idx="2">
                  <c:v>Consultant</c:v>
                </c:pt>
                <c:pt idx="3">
                  <c:v>Intern</c:v>
                </c:pt>
                <c:pt idx="4">
                  <c:v>Representative</c:v>
                </c:pt>
                <c:pt idx="5">
                  <c:v>Asistant</c:v>
                </c:pt>
                <c:pt idx="6">
                  <c:v>Asistant Specialist</c:v>
                </c:pt>
                <c:pt idx="7">
                  <c:v>Vice President</c:v>
                </c:pt>
              </c:strCache>
            </c:strRef>
          </c:cat>
          <c:val>
            <c:numRef>
              <c:f>program_pozisyon!$AT$3:$AT$10</c:f>
              <c:numCache>
                <c:formatCode>0</c:formatCode>
                <c:ptCount val="8"/>
                <c:pt idx="0">
                  <c:v>18.75</c:v>
                </c:pt>
                <c:pt idx="1">
                  <c:v>12.5</c:v>
                </c:pt>
                <c:pt idx="2">
                  <c:v>12.5</c:v>
                </c:pt>
                <c:pt idx="3">
                  <c:v>12.5</c:v>
                </c:pt>
                <c:pt idx="4">
                  <c:v>12.5</c:v>
                </c:pt>
                <c:pt idx="5">
                  <c:v>6.25</c:v>
                </c:pt>
                <c:pt idx="6">
                  <c:v>6.25</c:v>
                </c:pt>
                <c:pt idx="7">
                  <c:v>6.25</c:v>
                </c:pt>
              </c:numCache>
            </c:numRef>
          </c:val>
        </c:ser>
        <c:dLbls>
          <c:showVal val="1"/>
        </c:dLbls>
        <c:gapWidth val="75"/>
        <c:shape val="box"/>
        <c:axId val="87447808"/>
        <c:axId val="87461888"/>
        <c:axId val="0"/>
        <c:extLst>
          <c:ext xmlns:c15="http://schemas.microsoft.com/office/drawing/2012/chart" uri="{02D57815-91ED-43cb-92C2-25804820EDAC}">
            <c15:filteredBar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program_pozisyon!$AS$2</c15:sqref>
                        </c15:formulaRef>
                      </c:ext>
                    </c:extLst>
                    <c:strCache>
                      <c:ptCount val="1"/>
                      <c:pt idx="0">
                        <c:v>Mezun Sayısı</c:v>
                      </c:pt>
                    </c:strCache>
                  </c:strRef>
                </c:tx>
                <c:spPr>
                  <a:solidFill>
                    <a:schemeClr val="accent6"/>
                  </a:solidFill>
                  <a:ln>
                    <a:noFill/>
                  </a:ln>
                  <a:effectLst/>
                  <a:sp3d/>
                </c:spPr>
                <c:invertIfNegative val="0"/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anchor="ctr" anchorCtr="1"/>
                    <a:lstStyle/>
                    <a:p>
                      <a:pPr>
                        <a:defRPr sz="1200" b="0" i="0" u="none" strike="noStrike" kern="1200" baseline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tr-TR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0"/>
                    </c:ext>
                  </c:extLst>
                </c:dLbls>
                <c:cat>
                  <c:strRef>
                    <c:extLst>
                      <c:ext uri="{02D57815-91ED-43cb-92C2-25804820EDAC}">
                        <c15:formulaRef>
                          <c15:sqref>program_pozisyon!$AR$3:$AR$10</c15:sqref>
                        </c15:formulaRef>
                      </c:ext>
                    </c:extLst>
                    <c:strCache>
                      <c:ptCount val="8"/>
                      <c:pt idx="0">
                        <c:v>Specialist</c:v>
                      </c:pt>
                      <c:pt idx="1">
                        <c:v>Analyst</c:v>
                      </c:pt>
                      <c:pt idx="2">
                        <c:v>Consultant</c:v>
                      </c:pt>
                      <c:pt idx="3">
                        <c:v>Intern</c:v>
                      </c:pt>
                      <c:pt idx="4">
                        <c:v>Representative</c:v>
                      </c:pt>
                      <c:pt idx="5">
                        <c:v>Asistant</c:v>
                      </c:pt>
                      <c:pt idx="6">
                        <c:v>Asistant Specialist</c:v>
                      </c:pt>
                      <c:pt idx="7">
                        <c:v>Vice President</c:v>
                      </c:pt>
                    </c:strCache>
                  </c:strRef>
                </c:cat>
                <c:val>
                  <c:numRef>
                    <c:extLst>
                      <c:ext uri="{02D57815-91ED-43cb-92C2-25804820EDAC}">
                        <c15:formulaRef>
                          <c15:sqref>program_pozisyon!$AS$3:$AS$10</c15:sqref>
                        </c15:formulaRef>
                      </c:ext>
                    </c:extLst>
                    <c:numCache>
                      <c:formatCode>General</c:formatCode>
                      <c:ptCount val="8"/>
                      <c:pt idx="0">
                        <c:v>3</c:v>
                      </c:pt>
                      <c:pt idx="1">
                        <c:v>2</c:v>
                      </c:pt>
                      <c:pt idx="2">
                        <c:v>2</c:v>
                      </c:pt>
                      <c:pt idx="3">
                        <c:v>2</c:v>
                      </c:pt>
                      <c:pt idx="4">
                        <c:v>2</c:v>
                      </c:pt>
                      <c:pt idx="5">
                        <c:v>1</c:v>
                      </c:pt>
                      <c:pt idx="6">
                        <c:v>1</c:v>
                      </c:pt>
                      <c:pt idx="7">
                        <c:v>1</c:v>
                      </c:pt>
                    </c:numCache>
                  </c:numRef>
                </c:val>
              </c15:ser>
            </c15:filteredBarSeries>
          </c:ext>
        </c:extLst>
      </c:bar3DChart>
      <c:catAx>
        <c:axId val="87447808"/>
        <c:scaling>
          <c:orientation val="minMax"/>
        </c:scaling>
        <c:axPos val="b"/>
        <c:numFmt formatCode="General" sourceLinked="0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61888"/>
        <c:crosses val="autoZero"/>
        <c:auto val="1"/>
        <c:lblAlgn val="ctr"/>
        <c:lblOffset val="100"/>
      </c:catAx>
      <c:valAx>
        <c:axId val="87461888"/>
        <c:scaling>
          <c:orientation val="minMax"/>
        </c:scaling>
        <c:axPos val="l"/>
        <c:title>
          <c:tx>
            <c:rich>
              <a:bodyPr rot="-5400000" spcFirstLastPara="1" vertOverflow="ellipsis" vert="horz" wrap="square" anchor="ctr" anchorCtr="1"/>
              <a:lstStyle/>
              <a:p>
                <a:pPr>
                  <a:defRPr sz="1000" b="1" i="0" u="none" strike="noStrike" kern="1200" baseline="0">
                    <a:solidFill>
                      <a:schemeClr val="tx1"/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b="1"/>
                  <a:t>%</a:t>
                </a:r>
              </a:p>
            </c:rich>
          </c:tx>
          <c:layout>
            <c:manualLayout>
              <c:xMode val="edge"/>
              <c:yMode val="edge"/>
              <c:x val="5.9012664989358692E-2"/>
              <c:y val="2.5660526954121077E-2"/>
            </c:manualLayout>
          </c:layout>
          <c:spPr>
            <a:noFill/>
            <a:ln>
              <a:noFill/>
            </a:ln>
            <a:effectLst/>
          </c:spPr>
        </c:title>
        <c:numFmt formatCode="0" sourceLinked="1"/>
        <c:majorTickMark val="none"/>
        <c:tickLblPos val="nextTo"/>
        <c:spPr>
          <a:noFill/>
          <a:ln w="6350" cap="flat" cmpd="sng" algn="ctr">
            <a:solidFill>
              <a:schemeClr val="tx1">
                <a:tint val="75000"/>
              </a:schemeClr>
            </a:solidFill>
            <a:prstDash val="solid"/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74478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</c:chart>
  <c:spPr>
    <a:noFill/>
    <a:ln w="9525" cap="flat" cmpd="sng" algn="ctr">
      <a:noFill/>
      <a:prstDash val="solid"/>
    </a:ln>
    <a:effectLst/>
  </c:spPr>
  <c:txPr>
    <a:bodyPr/>
    <a:lstStyle/>
    <a:p>
      <a:pPr>
        <a:defRPr/>
      </a:pPr>
      <a:endParaRPr lang="en-US"/>
    </a:p>
  </c:txPr>
  <c:externalData r:id="rId1"/>
</c:chartSpace>
</file>

<file path=ppt/charts/colors29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0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1.xml><?xml version="1.0" encoding="utf-8"?>
<cs:colorStyle xmlns:cs="http://schemas.microsoft.com/office/drawing/2012/chartStyle" xmlns:a="http://schemas.openxmlformats.org/drawingml/2006/main" meth="cycle" id="13">
  <a:schemeClr val="accent6"/>
  <a:schemeClr val="accent5"/>
  <a:schemeClr val="accent4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29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0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charts/style31.xml><?xml version="1.0" encoding="utf-8"?>
<cs:chartStyle xmlns:cs="http://schemas.microsoft.com/office/drawing/2012/chartStyle" xmlns:a="http://schemas.openxmlformats.org/drawingml/2006/main" id="102">
  <cs:axisTitle>
    <cs:lnRef idx="0"/>
    <cs:fillRef idx="0"/>
    <cs:effectRef idx="0"/>
    <cs:fontRef idx="minor">
      <a:schemeClr val="tx1"/>
    </cs:fontRef>
    <cs:defRPr sz="1000" b="1" kern="1200"/>
  </cs:axisTitle>
  <cs:category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categoryAxis>
  <cs:chartArea mods="allowNoFillOverride allowNoLineOverride">
    <cs:lnRef idx="1">
      <a:schemeClr val="tx1">
        <a:tint val="75000"/>
      </a:schemeClr>
    </cs:lnRef>
    <cs:fillRef idx="1">
      <a:schemeClr val="bg1"/>
    </cs:fillRef>
    <cs:effectRef idx="0"/>
    <cs:fontRef idx="minor">
      <a:schemeClr val="tx1"/>
    </cs:fontRef>
    <cs:spPr>
      <a:ln>
        <a:round/>
      </a:ln>
    </cs:spPr>
    <cs:defRPr sz="1000" kern="1200"/>
  </cs:chartArea>
  <cs:dataLabel>
    <cs:lnRef idx="0"/>
    <cs:fillRef idx="0"/>
    <cs:effectRef idx="0"/>
    <cs:fontRef idx="minor">
      <a:schemeClr val="tx1"/>
    </cs:fontRef>
    <cs:defRPr sz="1000" kern="1200"/>
  </cs:dataLabel>
  <cs:dataLabelCallout>
    <cs:lnRef idx="0"/>
    <cs:fillRef idx="0"/>
    <cs:effectRef idx="0"/>
    <cs:fontRef idx="minor">
      <a:schemeClr val="dk1"/>
    </cs:fontRef>
    <cs:spPr>
      <a:solidFill>
        <a:schemeClr val="lt1"/>
      </a:solidFill>
      <a:ln>
        <a:solidFill>
          <a:schemeClr val="dk1">
            <a:lumMod val="65000"/>
            <a:lumOff val="35000"/>
          </a:schemeClr>
        </a:solidFill>
      </a:ln>
    </cs:spPr>
    <cs:defRPr sz="1000" kern="1200"/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1">
      <cs:styleClr val="auto"/>
    </cs:lnRef>
    <cs:lineWidthScale>3</cs:lineWidthScale>
    <cs:fillRef idx="0"/>
    <cs:effectRef idx="0"/>
    <cs:fontRef idx="minor">
      <a:schemeClr val="tx1"/>
    </cs:fontRef>
    <cs:spPr>
      <a:ln cap="rnd">
        <a:round/>
      </a:ln>
    </cs:spPr>
  </cs:dataPointLine>
  <cs:dataPointMarker>
    <cs:lnRef idx="1">
      <cs:styleClr val="auto"/>
    </cs:lnRef>
    <cs:fillRef idx="1">
      <cs:styleClr val="auto"/>
    </cs:fillRef>
    <cs:effectRef idx="0"/>
    <cs:fontRef idx="minor">
      <a:schemeClr val="tx1"/>
    </cs:fontRef>
    <cs:spPr>
      <a:ln>
        <a:round/>
      </a:ln>
    </cs:spPr>
  </cs:dataPointMarker>
  <cs:dataPointMarkerLayout/>
  <cs:dataPointWireframe>
    <cs:lnRef idx="1">
      <cs:styleClr val="auto"/>
    </cs:lnRef>
    <cs:fillRef idx="0"/>
    <cs:effectRef idx="0"/>
    <cs:fontRef idx="minor">
      <a:schemeClr val="tx1"/>
    </cs:fontRef>
    <cs:spPr>
      <a:ln>
        <a:round/>
      </a:ln>
    </cs:spPr>
  </cs:dataPointWireframe>
  <cs:dataTable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dataTable>
  <cs:downBar>
    <cs:lnRef idx="1">
      <a:schemeClr val="tx1"/>
    </cs:lnRef>
    <cs:fillRef idx="1">
      <a:schemeClr val="dk1">
        <a:tint val="95000"/>
      </a:schemeClr>
    </cs:fillRef>
    <cs:effectRef idx="0"/>
    <cs:fontRef idx="minor">
      <a:schemeClr val="tx1"/>
    </cs:fontRef>
    <cs:spPr>
      <a:ln>
        <a:round/>
      </a:ln>
    </cs:spPr>
  </cs:downBar>
  <cs:drop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dropLine>
  <cs:errorBar>
    <cs:lnRef idx="1">
      <a:schemeClr val="tx1"/>
    </cs:lnRef>
    <cs:fillRef idx="1">
      <a:schemeClr val="tx1"/>
    </cs:fillRef>
    <cs:effectRef idx="0"/>
    <cs:fontRef idx="minor">
      <a:schemeClr val="tx1"/>
    </cs:fontRef>
    <cs:spPr>
      <a:ln>
        <a:round/>
      </a:ln>
    </cs:spPr>
  </cs:errorBar>
  <cs:flo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floor>
  <cs:gridlineMajor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</cs:gridlineMajor>
  <cs:gridlineMinor>
    <cs:lnRef idx="1">
      <a:schemeClr val="tx1">
        <a:tint val="50000"/>
      </a:schemeClr>
    </cs:lnRef>
    <cs:fillRef idx="0"/>
    <cs:effectRef idx="0"/>
    <cs:fontRef idx="minor">
      <a:schemeClr val="tx1"/>
    </cs:fontRef>
    <cs:spPr>
      <a:ln>
        <a:round/>
      </a:ln>
    </cs:spPr>
  </cs:gridlineMinor>
  <cs:hiLo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hiLoLine>
  <cs:leader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leaderLine>
  <cs:legend>
    <cs:lnRef idx="0"/>
    <cs:fillRef idx="0"/>
    <cs:effectRef idx="0"/>
    <cs:fontRef idx="minor">
      <a:schemeClr val="tx1"/>
    </cs:fontRef>
    <cs:defRPr sz="1000" kern="1200"/>
  </cs:legend>
  <cs:plotArea mods="allowNoFillOverride allowNoLineOverride">
    <cs:lnRef idx="0"/>
    <cs:fillRef idx="1">
      <a:schemeClr val="bg1"/>
    </cs:fillRef>
    <cs:effectRef idx="0"/>
    <cs:fontRef idx="minor">
      <a:schemeClr val="tx1"/>
    </cs:fontRef>
  </cs:plotArea>
  <cs:plotArea3D>
    <cs:lnRef idx="0"/>
    <cs:fillRef idx="0"/>
    <cs:effectRef idx="0"/>
    <cs:fontRef idx="minor">
      <a:schemeClr val="tx1"/>
    </cs:fontRef>
  </cs:plotArea3D>
  <cs:series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seriesAxis>
  <cs:seriesLine>
    <cs:lnRef idx="1">
      <a:schemeClr val="tx1"/>
    </cs:lnRef>
    <cs:fillRef idx="0"/>
    <cs:effectRef idx="0"/>
    <cs:fontRef idx="minor">
      <a:schemeClr val="tx1"/>
    </cs:fontRef>
    <cs:spPr>
      <a:ln>
        <a:round/>
      </a:ln>
    </cs:spPr>
  </cs:seriesLine>
  <cs:title>
    <cs:lnRef idx="0"/>
    <cs:fillRef idx="0"/>
    <cs:effectRef idx="0"/>
    <cs:fontRef idx="minor">
      <a:schemeClr val="tx1"/>
    </cs:fontRef>
    <cs:defRPr sz="1800" b="1" kern="1200"/>
  </cs:title>
  <cs:trendline>
    <cs:lnRef idx="1">
      <a:schemeClr val="tx1"/>
    </cs:lnRef>
    <cs:fillRef idx="0"/>
    <cs:effectRef idx="0"/>
    <cs:fontRef idx="minor">
      <a:schemeClr val="tx1"/>
    </cs:fontRef>
    <cs:spPr>
      <a:ln cap="rnd">
        <a:round/>
      </a:ln>
    </cs:spPr>
  </cs:trendline>
  <cs:trendlineLabel>
    <cs:lnRef idx="0"/>
    <cs:fillRef idx="0"/>
    <cs:effectRef idx="0"/>
    <cs:fontRef idx="minor">
      <a:schemeClr val="tx1"/>
    </cs:fontRef>
    <cs:defRPr sz="1000" kern="1200"/>
  </cs:trendlineLabel>
  <cs:upBar>
    <cs:lnRef idx="1">
      <a:schemeClr val="tx1"/>
    </cs:lnRef>
    <cs:fillRef idx="1">
      <a:schemeClr val="dk1">
        <a:tint val="5000"/>
      </a:schemeClr>
    </cs:fillRef>
    <cs:effectRef idx="0"/>
    <cs:fontRef idx="minor">
      <a:schemeClr val="tx1"/>
    </cs:fontRef>
    <cs:spPr>
      <a:ln>
        <a:round/>
      </a:ln>
    </cs:spPr>
  </cs:upBar>
  <cs:valueAxis>
    <cs:lnRef idx="1">
      <a:schemeClr val="tx1">
        <a:tint val="75000"/>
      </a:schemeClr>
    </cs:lnRef>
    <cs:fillRef idx="0"/>
    <cs:effectRef idx="0"/>
    <cs:fontRef idx="minor">
      <a:schemeClr val="tx1"/>
    </cs:fontRef>
    <cs:spPr>
      <a:ln>
        <a:round/>
      </a:ln>
    </cs:spPr>
    <cs:defRPr sz="1000" kern="1200"/>
  </cs:valueAxis>
  <cs:wall>
    <cs:lnRef idx="0"/>
    <cs:fillRef idx="0"/>
    <cs:effectRef idx="0"/>
    <cs:fontRef idx="minor">
      <a:schemeClr val="tx1"/>
    </cs:fontRef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1788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BAA10E27-2F7C-4833-B94D-FA9C76ECF046}" type="datetimeFigureOut">
              <a:rPr lang="en-US"/>
              <a:pPr>
                <a:defRPr/>
              </a:pPr>
              <a:t>11/21/2016</a:t>
            </a:fld>
            <a:endParaRPr lang="en-US"/>
          </a:p>
        </p:txBody>
      </p:sp>
      <p:sp>
        <p:nvSpPr>
          <p:cNvPr id="20480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0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0" hangingPunct="0">
              <a:defRPr sz="1200">
                <a:cs typeface="+mn-cs"/>
              </a:defRPr>
            </a:lvl1pPr>
          </a:lstStyle>
          <a:p>
            <a:pPr>
              <a:defRPr/>
            </a:pPr>
            <a:fld id="{2538CAF6-1AC3-4A3E-9E44-D2FF0617214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30983037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1788" y="0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3157A308-38ED-43E3-8870-B05B660F3A0A}" type="datetimeFigureOut">
              <a:rPr lang="en-US"/>
              <a:pPr>
                <a:defRPr/>
              </a:pPr>
              <a:t>11/21/2016</a:t>
            </a:fld>
            <a:endParaRPr lang="en-US"/>
          </a:p>
        </p:txBody>
      </p:sp>
      <p:sp>
        <p:nvSpPr>
          <p:cNvPr id="10138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7300" y="720725"/>
            <a:ext cx="4800600" cy="3600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20188"/>
            <a:ext cx="3170238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defTabSz="966788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61" tIns="48331" rIns="96661" bIns="48331" numCol="1" anchor="b" anchorCtr="0" compatLnSpc="1">
            <a:prstTxWarp prst="textNoShape">
              <a:avLst/>
            </a:prstTxWarp>
          </a:bodyPr>
          <a:lstStyle>
            <a:lvl1pPr algn="r" defTabSz="966788">
              <a:defRPr sz="1300">
                <a:latin typeface="Calibri" pitchFamily="34" charset="0"/>
                <a:cs typeface="+mn-cs"/>
              </a:defRPr>
            </a:lvl1pPr>
          </a:lstStyle>
          <a:p>
            <a:pPr>
              <a:defRPr/>
            </a:pPr>
            <a:fld id="{699B506F-874F-4CBF-B9F8-600C3176740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5684065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Calibri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57300" y="720725"/>
            <a:ext cx="4799013" cy="3598863"/>
          </a:xfrm>
          <a:ln/>
        </p:spPr>
      </p:sp>
      <p:sp>
        <p:nvSpPr>
          <p:cNvPr id="1300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13692178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098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3" rIns="93166" bIns="46583" anchor="b"/>
          <a:lstStyle/>
          <a:p>
            <a:pPr algn="r" defTabSz="931863"/>
            <a:fld id="{448F0791-FBF8-44BB-BB0D-A849061D0248}" type="slidenum">
              <a:rPr lang="tr-TR" sz="1200"/>
              <a:pPr algn="r" defTabSz="931863"/>
              <a:t>2</a:t>
            </a:fld>
            <a:endParaRPr lang="tr-TR" sz="1200"/>
          </a:p>
        </p:txBody>
      </p:sp>
      <p:sp>
        <p:nvSpPr>
          <p:cNvPr id="1320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1321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6" tIns="46583" rIns="93166" bIns="4658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271887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22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3" rIns="93166" bIns="46583" anchor="b"/>
          <a:lstStyle/>
          <a:p>
            <a:pPr algn="r" defTabSz="931863"/>
            <a:fld id="{A7A62E7E-DBE5-4C2A-BA70-BFFAA59AFA5C}" type="slidenum">
              <a:rPr lang="tr-TR" sz="1200"/>
              <a:pPr algn="r" defTabSz="931863"/>
              <a:t>3</a:t>
            </a:fld>
            <a:endParaRPr lang="tr-TR" sz="1200"/>
          </a:p>
        </p:txBody>
      </p:sp>
      <p:sp>
        <p:nvSpPr>
          <p:cNvPr id="13312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13312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6" tIns="46583" rIns="93166" bIns="4658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3089653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4146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3" rIns="93166" bIns="46583" anchor="b"/>
          <a:lstStyle/>
          <a:p>
            <a:pPr algn="r" defTabSz="931863"/>
            <a:fld id="{02826C6C-DD51-472C-8986-6D8D87B353C7}" type="slidenum">
              <a:rPr lang="tr-TR" sz="1200"/>
              <a:pPr algn="r" defTabSz="931863"/>
              <a:t>4</a:t>
            </a:fld>
            <a:endParaRPr lang="tr-TR" sz="1200"/>
          </a:p>
        </p:txBody>
      </p:sp>
      <p:sp>
        <p:nvSpPr>
          <p:cNvPr id="1341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1341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6" tIns="46583" rIns="93166" bIns="4658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3041191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170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3" rIns="93166" bIns="46583" anchor="b"/>
          <a:lstStyle/>
          <a:p>
            <a:pPr algn="r" defTabSz="931863"/>
            <a:fld id="{7F359D53-7798-4D66-A618-80BD53B88F42}" type="slidenum">
              <a:rPr lang="tr-TR" sz="1200"/>
              <a:pPr algn="r" defTabSz="931863"/>
              <a:t>5</a:t>
            </a:fld>
            <a:endParaRPr lang="tr-TR" sz="1200"/>
          </a:p>
        </p:txBody>
      </p:sp>
      <p:sp>
        <p:nvSpPr>
          <p:cNvPr id="1351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13517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6" tIns="46583" rIns="93166" bIns="4658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49951162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7"/>
          <p:cNvSpPr txBox="1">
            <a:spLocks noGrp="1" noChangeArrowheads="1"/>
          </p:cNvSpPr>
          <p:nvPr/>
        </p:nvSpPr>
        <p:spPr bwMode="auto">
          <a:xfrm>
            <a:off x="4141788" y="9120188"/>
            <a:ext cx="317182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3166" tIns="46583" rIns="93166" bIns="46583" anchor="b"/>
          <a:lstStyle/>
          <a:p>
            <a:pPr algn="r" defTabSz="931863"/>
            <a:fld id="{A4031D36-011C-49C2-BB4B-1CF2461A69AC}" type="slidenum">
              <a:rPr lang="tr-TR" sz="1200"/>
              <a:pPr algn="r" defTabSz="931863"/>
              <a:t>6</a:t>
            </a:fld>
            <a:endParaRPr lang="tr-TR" sz="1200"/>
          </a:p>
        </p:txBody>
      </p:sp>
      <p:sp>
        <p:nvSpPr>
          <p:cNvPr id="1361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262063" y="720725"/>
            <a:ext cx="4799012" cy="3598863"/>
          </a:xfrm>
          <a:ln/>
        </p:spPr>
      </p:sp>
      <p:sp>
        <p:nvSpPr>
          <p:cNvPr id="1361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 lIns="93166" tIns="46583" rIns="93166" bIns="46583"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6192771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EC3BC8-2889-4468-9552-292A342F1B6E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D847E-1F11-4BEB-83E0-3171912692F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F793647-F23D-4995-B6BF-BA6B604E23A2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E23264-7E80-4EA2-84CB-1BC96CCAE99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26C4CE-7111-4BA8-A029-3D53D902E473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1D55CC-1B0C-4B63-ADB2-AFF29E015D53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9600" cy="4525963"/>
          </a:xfrm>
        </p:spPr>
        <p:txBody>
          <a:bodyPr/>
          <a:lstStyle/>
          <a:p>
            <a:pPr lvl="0"/>
            <a:endParaRPr lang="tr-TR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A1A5DE6-5FBA-4B56-B4D1-152484451E8F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D856B2-F8EF-4F89-B21A-569F897240E6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 preserve="1">
  <p:cSld name="Title, Conten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600200"/>
            <a:ext cx="4038600" cy="21859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938588"/>
            <a:ext cx="4038600" cy="218757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7D2B15-8C0D-4F77-B5C1-DC7AA294401B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24D8E1-ED0E-422C-BA08-8DE67B6F35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A9A945-B868-42EB-971A-DA7C4521F639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E9D9AF-6E70-48F1-87EB-A2EE4D57EA14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EEA53D-B81C-4F2B-B991-53F41DC988DD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10987A-9E54-4340-8D3E-6B993CFEAAF5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F36A22F-8AFD-4284-9DFD-78162CF54847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7B666D-B347-4655-A6B4-1F6A9876B8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288E880-73EB-4368-9484-75B7F18031B8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233E04-6419-4FF6-8E8E-F66CD37D20F7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82F34A-CF44-4622-A510-CC9B1A844BE9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CFF180-8541-4ADC-8AA7-691376E968D2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AC804E-90B3-4A85-9DF9-9D1D6A735291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286393-F8E0-4585-9579-9F41807CB9B8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29E7423-38F9-4459-9858-C3A51282B320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7A9D5C-7C3A-431E-92CE-4296066B1FAF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r-T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0E2465B-0783-4E2C-9720-31F1DF9D5B11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D95500-FC5E-47CF-8850-A6982D9E3EDC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1.jpe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5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tr-TR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B3F12680-2A40-454C-A8ED-7EB8170FBEAB}" type="datetimeFigureOut">
              <a:rPr lang="tr-TR"/>
              <a:pPr>
                <a:defRPr/>
              </a:pPr>
              <a:t>21.11.2016</a:t>
            </a:fld>
            <a:endParaRPr lang="tr-T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267495C1-3B99-4DD5-8470-8D588A6B85D0}" type="slidenum">
              <a:rPr lang="tr-TR"/>
              <a:pPr>
                <a:defRPr/>
              </a:pPr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666" name="Rectangle 2"/>
          <p:cNvSpPr>
            <a:spLocks noChangeArrowheads="1"/>
          </p:cNvSpPr>
          <p:nvPr/>
        </p:nvSpPr>
        <p:spPr bwMode="auto">
          <a:xfrm>
            <a:off x="0" y="2060575"/>
            <a:ext cx="9144000" cy="175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tr-TR" sz="3600" b="1" dirty="0" smtClean="0">
                <a:solidFill>
                  <a:srgbClr val="000099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ULUSLARARASI ÇALIŞMALAR </a:t>
            </a:r>
            <a:endParaRPr lang="tr-TR" sz="3600" b="1" dirty="0">
              <a:solidFill>
                <a:srgbClr val="000099"/>
              </a:solidFill>
              <a:effectLst>
                <a:outerShdw blurRad="38100" dist="38100" dir="2700000" algn="tl">
                  <a:srgbClr val="C0C0C0"/>
                </a:outerShdw>
              </a:effectLst>
              <a:latin typeface="Calibri" pitchFamily="34" charset="0"/>
              <a:cs typeface="+mn-cs"/>
            </a:endParaRP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tr-TR" sz="3600" b="1" dirty="0">
                <a:solidFill>
                  <a:srgbClr val="CC33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alibri" pitchFamily="34" charset="0"/>
                <a:cs typeface="+mn-cs"/>
              </a:rPr>
              <a:t>LİSANS PROGRAMI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r>
              <a:rPr lang="tr-TR" sz="2400" b="1" dirty="0">
                <a:solidFill>
                  <a:srgbClr val="CC3300"/>
                </a:solidFill>
                <a:latin typeface="Calibri" pitchFamily="34" charset="0"/>
                <a:cs typeface="+mn-cs"/>
              </a:rPr>
              <a:t>(</a:t>
            </a:r>
            <a:r>
              <a:rPr lang="tr-TR" sz="2400" b="1" dirty="0" smtClean="0">
                <a:solidFill>
                  <a:srgbClr val="CC3300"/>
                </a:solidFill>
                <a:latin typeface="Calibri" pitchFamily="34" charset="0"/>
                <a:cs typeface="+mn-cs"/>
              </a:rPr>
              <a:t>2016 </a:t>
            </a:r>
            <a:r>
              <a:rPr lang="tr-TR" sz="2400" b="1" dirty="0">
                <a:solidFill>
                  <a:srgbClr val="CC3300"/>
                </a:solidFill>
                <a:latin typeface="Calibri" pitchFamily="34" charset="0"/>
                <a:cs typeface="+mn-cs"/>
              </a:rPr>
              <a:t>Mezunları Hariç)</a:t>
            </a:r>
          </a:p>
          <a:p>
            <a:pPr marL="342900" indent="-342900" algn="ctr" eaLnBrk="0" hangingPunct="0">
              <a:lnSpc>
                <a:spcPct val="80000"/>
              </a:lnSpc>
              <a:spcBef>
                <a:spcPct val="20000"/>
              </a:spcBef>
              <a:buFont typeface="Arial" charset="0"/>
              <a:buNone/>
              <a:defRPr/>
            </a:pPr>
            <a:endParaRPr lang="tr-TR" sz="2400" b="1" dirty="0">
              <a:solidFill>
                <a:srgbClr val="CC3300"/>
              </a:solidFill>
              <a:latin typeface="Calibri" pitchFamily="34" charset="0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9467424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2800" b="1" dirty="0">
                <a:solidFill>
                  <a:srgbClr val="000099"/>
                </a:solidFill>
                <a:latin typeface="Calibri" pitchFamily="34" charset="0"/>
              </a:rPr>
              <a:t>Uluslararası Çalışmalar </a:t>
            </a:r>
            <a:r>
              <a:rPr lang="tr-TR" sz="2800" b="1" dirty="0" smtClean="0">
                <a:solidFill>
                  <a:srgbClr val="000099"/>
                </a:solidFill>
                <a:latin typeface="Calibri" pitchFamily="34" charset="0"/>
              </a:rPr>
              <a:t>Lisans Mezunlarının</a:t>
            </a:r>
            <a:r>
              <a:rPr lang="tr-TR" sz="2800" b="1" dirty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tr-TR" sz="2800" b="1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tr-TR" sz="2800" b="1" dirty="0" smtClean="0">
                <a:solidFill>
                  <a:srgbClr val="000099"/>
                </a:solidFill>
                <a:latin typeface="Calibri" pitchFamily="34" charset="0"/>
              </a:rPr>
              <a:t>En </a:t>
            </a:r>
            <a:r>
              <a:rPr lang="tr-TR" sz="2800" b="1" dirty="0">
                <a:solidFill>
                  <a:srgbClr val="000099"/>
                </a:solidFill>
                <a:latin typeface="Calibri" pitchFamily="34" charset="0"/>
              </a:rPr>
              <a:t>Çok Çalıştığı Sektörler</a:t>
            </a:r>
            <a:endParaRPr lang="en-US" sz="2800" b="1" dirty="0">
              <a:solidFill>
                <a:srgbClr val="000099"/>
              </a:solidFill>
            </a:endParaRPr>
          </a:p>
        </p:txBody>
      </p:sp>
      <p:graphicFrame>
        <p:nvGraphicFramePr>
          <p:cNvPr id="4" name="Chart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2698788616"/>
              </p:ext>
            </p:extLst>
          </p:nvPr>
        </p:nvGraphicFramePr>
        <p:xfrm>
          <a:off x="552316" y="1628800"/>
          <a:ext cx="8039367" cy="381642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83873052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2800" b="1" dirty="0">
                <a:solidFill>
                  <a:srgbClr val="000099"/>
                </a:solidFill>
                <a:latin typeface="Calibri" pitchFamily="34" charset="0"/>
              </a:rPr>
              <a:t>Uluslararası Çalışmalar </a:t>
            </a:r>
            <a:r>
              <a:rPr lang="tr-TR" sz="2800" b="1" dirty="0" smtClean="0">
                <a:solidFill>
                  <a:srgbClr val="000099"/>
                </a:solidFill>
                <a:latin typeface="Calibri" pitchFamily="34" charset="0"/>
              </a:rPr>
              <a:t>Lisans Mezunlarının</a:t>
            </a:r>
            <a:r>
              <a:rPr lang="tr-TR" sz="2800" b="1" dirty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tr-TR" sz="2800" b="1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tr-TR" sz="2800" b="1" dirty="0" smtClean="0">
                <a:solidFill>
                  <a:srgbClr val="000099"/>
                </a:solidFill>
                <a:latin typeface="Calibri" pitchFamily="34" charset="0"/>
              </a:rPr>
              <a:t>En </a:t>
            </a:r>
            <a:r>
              <a:rPr lang="tr-TR" sz="2800" b="1" dirty="0">
                <a:solidFill>
                  <a:srgbClr val="000099"/>
                </a:solidFill>
                <a:latin typeface="Calibri" pitchFamily="34" charset="0"/>
              </a:rPr>
              <a:t>Çok </a:t>
            </a:r>
            <a:r>
              <a:rPr lang="tr-TR" sz="2800" b="1" dirty="0" smtClean="0">
                <a:solidFill>
                  <a:srgbClr val="000099"/>
                </a:solidFill>
                <a:latin typeface="Calibri" pitchFamily="34" charset="0"/>
              </a:rPr>
              <a:t>Bulunduğu Çalışma Alanları</a:t>
            </a:r>
            <a:endParaRPr lang="en-US" sz="2800" b="1" dirty="0">
              <a:solidFill>
                <a:srgbClr val="000099"/>
              </a:solidFill>
            </a:endParaRPr>
          </a:p>
        </p:txBody>
      </p:sp>
      <p:graphicFrame>
        <p:nvGraphicFramePr>
          <p:cNvPr id="6" name="Chart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25877220"/>
              </p:ext>
            </p:extLst>
          </p:nvPr>
        </p:nvGraphicFramePr>
        <p:xfrm>
          <a:off x="734120" y="1412776"/>
          <a:ext cx="7675760" cy="421096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2957239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2"/>
          <p:cNvSpPr>
            <a:spLocks noChangeArrowheads="1"/>
          </p:cNvSpPr>
          <p:nvPr/>
        </p:nvSpPr>
        <p:spPr bwMode="auto">
          <a:xfrm>
            <a:off x="0" y="620713"/>
            <a:ext cx="91440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2800" b="1" dirty="0">
                <a:solidFill>
                  <a:srgbClr val="000099"/>
                </a:solidFill>
                <a:latin typeface="Calibri" pitchFamily="34" charset="0"/>
              </a:rPr>
              <a:t>Uluslararası Çalışmalar </a:t>
            </a:r>
            <a:r>
              <a:rPr lang="tr-TR" sz="2800" b="1" dirty="0" smtClean="0">
                <a:solidFill>
                  <a:srgbClr val="000099"/>
                </a:solidFill>
                <a:latin typeface="Calibri" pitchFamily="34" charset="0"/>
              </a:rPr>
              <a:t>Lisans Mezunlarının</a:t>
            </a:r>
            <a:r>
              <a:rPr lang="tr-TR" sz="2800" b="1" dirty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tr-TR" sz="2800" b="1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tr-TR" sz="2800" b="1" dirty="0" smtClean="0">
                <a:solidFill>
                  <a:srgbClr val="000099"/>
                </a:solidFill>
                <a:latin typeface="Calibri" pitchFamily="34" charset="0"/>
              </a:rPr>
              <a:t>En </a:t>
            </a:r>
            <a:r>
              <a:rPr lang="tr-TR" sz="2800" b="1" dirty="0">
                <a:solidFill>
                  <a:srgbClr val="000099"/>
                </a:solidFill>
                <a:latin typeface="Calibri" pitchFamily="34" charset="0"/>
              </a:rPr>
              <a:t>Çok </a:t>
            </a:r>
            <a:r>
              <a:rPr lang="tr-TR" sz="2800" b="1" dirty="0" smtClean="0">
                <a:solidFill>
                  <a:srgbClr val="000099"/>
                </a:solidFill>
                <a:latin typeface="Calibri" pitchFamily="34" charset="0"/>
              </a:rPr>
              <a:t>Çalıştığı Pozisyonlar</a:t>
            </a:r>
            <a:endParaRPr lang="en-US" sz="2800" b="1" dirty="0">
              <a:solidFill>
                <a:srgbClr val="000099"/>
              </a:solidFill>
            </a:endParaRPr>
          </a:p>
        </p:txBody>
      </p:sp>
      <p:graphicFrame>
        <p:nvGraphicFramePr>
          <p:cNvPr id="5" name="Chart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xmlns="" val="3579108812"/>
              </p:ext>
            </p:extLst>
          </p:nvPr>
        </p:nvGraphicFramePr>
        <p:xfrm>
          <a:off x="803461" y="1916832"/>
          <a:ext cx="7537077" cy="280831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xmlns="" val="274933263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ChangeArrowheads="1"/>
          </p:cNvSpPr>
          <p:nvPr/>
        </p:nvSpPr>
        <p:spPr bwMode="auto">
          <a:xfrm>
            <a:off x="-107950" y="404813"/>
            <a:ext cx="442753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1600" b="1" dirty="0">
                <a:solidFill>
                  <a:srgbClr val="000099"/>
                </a:solidFill>
                <a:latin typeface="Calibri" pitchFamily="34" charset="0"/>
              </a:rPr>
              <a:t>Çalışan Uluslararası Çalışmalar </a:t>
            </a:r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Lisans</a:t>
            </a:r>
            <a:r>
              <a:rPr lang="tr-TR" sz="1600" b="1" dirty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tr-TR" sz="1600" b="1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tr-TR" sz="1600" b="1" dirty="0">
                <a:solidFill>
                  <a:srgbClr val="000099"/>
                </a:solidFill>
                <a:latin typeface="Calibri" pitchFamily="34" charset="0"/>
              </a:rPr>
              <a:t> Mezunlarının Bulunduğu Bazı Kuruluşlar</a:t>
            </a:r>
            <a:endParaRPr lang="en-US" sz="16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36867" name="Rectangle 2"/>
          <p:cNvSpPr>
            <a:spLocks noChangeArrowheads="1"/>
          </p:cNvSpPr>
          <p:nvPr/>
        </p:nvSpPr>
        <p:spPr bwMode="auto">
          <a:xfrm>
            <a:off x="4176713" y="404813"/>
            <a:ext cx="5075237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Lisansüstü </a:t>
            </a:r>
            <a:r>
              <a:rPr lang="tr-TR" sz="1600" b="1" dirty="0">
                <a:solidFill>
                  <a:srgbClr val="000099"/>
                </a:solidFill>
                <a:latin typeface="Calibri" pitchFamily="34" charset="0"/>
              </a:rPr>
              <a:t>Yapan Uluslararası Çalışmalar </a:t>
            </a:r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Lisans</a:t>
            </a:r>
            <a:r>
              <a:rPr lang="tr-TR" sz="1600" b="1" dirty="0">
                <a:solidFill>
                  <a:srgbClr val="000099"/>
                </a:solidFill>
                <a:latin typeface="Calibri" pitchFamily="34" charset="0"/>
              </a:rPr>
              <a:t/>
            </a:r>
            <a:br>
              <a:rPr lang="tr-TR" sz="1600" b="1" dirty="0">
                <a:solidFill>
                  <a:srgbClr val="000099"/>
                </a:solidFill>
                <a:latin typeface="Calibri" pitchFamily="34" charset="0"/>
              </a:rPr>
            </a:br>
            <a:r>
              <a:rPr lang="tr-TR" sz="1600" b="1" dirty="0">
                <a:solidFill>
                  <a:srgbClr val="000099"/>
                </a:solidFill>
                <a:latin typeface="Calibri" pitchFamily="34" charset="0"/>
              </a:rPr>
              <a:t>Mezunlarının Bulunduğu Bazı Üniversiteler</a:t>
            </a:r>
            <a:endParaRPr lang="en-US" sz="1600" b="1" dirty="0">
              <a:solidFill>
                <a:srgbClr val="000099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947186967"/>
              </p:ext>
            </p:extLst>
          </p:nvPr>
        </p:nvGraphicFramePr>
        <p:xfrm>
          <a:off x="696119" y="1484784"/>
          <a:ext cx="2819400" cy="3528392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981200"/>
                <a:gridCol w="838200"/>
              </a:tblGrid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Kuruluş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Mezun Sayısı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Arçelik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British Consulate General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Chromas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Çelik Motor Tic. A.Ş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Draeger Medical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Google- İrlanda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Helsinki Yurttaşlar Derneği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IBM Global Services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IPSOS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Michael Page International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Mondelez International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SAP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5202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Türkiye Gençlik Vakfı (TUGVA)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2688345"/>
              </p:ext>
            </p:extLst>
          </p:nvPr>
        </p:nvGraphicFramePr>
        <p:xfrm>
          <a:off x="5018881" y="1484784"/>
          <a:ext cx="3390900" cy="144016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578100"/>
                <a:gridCol w="812800"/>
              </a:tblGrid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Üniversite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Mezun Sayısı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İstanbul Teknik Üniversitesi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>
                          <a:effectLst/>
                        </a:rPr>
                        <a:t>Johns Hopkins University, Bologna Center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Sabancı Üniversitesi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288032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University College London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2313507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620713"/>
            <a:ext cx="449999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1600" b="1" dirty="0">
                <a:solidFill>
                  <a:srgbClr val="000099"/>
                </a:solidFill>
                <a:latin typeface="Calibri" pitchFamily="34" charset="0"/>
              </a:rPr>
              <a:t>Lisansüstü Yapan Uluslararası Çalışmalar </a:t>
            </a:r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Lisans Mezunlarının TR </a:t>
            </a:r>
            <a:r>
              <a:rPr lang="tr-TR" sz="1600" b="1" dirty="0">
                <a:solidFill>
                  <a:srgbClr val="000099"/>
                </a:solidFill>
                <a:latin typeface="Calibri" pitchFamily="34" charset="0"/>
              </a:rPr>
              <a:t>Dışında Bulunduğu Ülkeler</a:t>
            </a:r>
            <a:endParaRPr lang="en-US" sz="16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sp>
        <p:nvSpPr>
          <p:cNvPr id="7" name="Rectangle 2"/>
          <p:cNvSpPr>
            <a:spLocks noChangeArrowheads="1"/>
          </p:cNvSpPr>
          <p:nvPr/>
        </p:nvSpPr>
        <p:spPr bwMode="auto">
          <a:xfrm>
            <a:off x="4788024" y="620713"/>
            <a:ext cx="4139952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Çalışan </a:t>
            </a:r>
            <a:r>
              <a:rPr lang="tr-TR" sz="1600" b="1" dirty="0">
                <a:solidFill>
                  <a:srgbClr val="000099"/>
                </a:solidFill>
                <a:latin typeface="Calibri" pitchFamily="34" charset="0"/>
              </a:rPr>
              <a:t>Uluslararası Çalışmalar Lisans </a:t>
            </a:r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Mezunlarının TR </a:t>
            </a:r>
            <a:r>
              <a:rPr lang="tr-TR" sz="1600" b="1" dirty="0">
                <a:solidFill>
                  <a:srgbClr val="000099"/>
                </a:solidFill>
                <a:latin typeface="Calibri" pitchFamily="34" charset="0"/>
              </a:rPr>
              <a:t>Dışında Bulunduğu Ülkeler</a:t>
            </a:r>
            <a:endParaRPr lang="en-US" sz="1600" b="1" dirty="0">
              <a:solidFill>
                <a:srgbClr val="CC3300"/>
              </a:solidFill>
              <a:latin typeface="Calibri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551569592"/>
              </p:ext>
            </p:extLst>
          </p:nvPr>
        </p:nvGraphicFramePr>
        <p:xfrm>
          <a:off x="1067811" y="1822211"/>
          <a:ext cx="2364370" cy="1246749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259847"/>
                <a:gridCol w="1104523"/>
              </a:tblGrid>
              <a:tr h="4155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Ülke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Mezun Sayısı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5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ITALY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5583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 dirty="0">
                          <a:effectLst/>
                        </a:rPr>
                        <a:t>UNITED KINGDOM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1236773954"/>
              </p:ext>
            </p:extLst>
          </p:nvPr>
        </p:nvGraphicFramePr>
        <p:xfrm>
          <a:off x="5886450" y="1807780"/>
          <a:ext cx="1943100" cy="167879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131626"/>
                <a:gridCol w="811474"/>
              </a:tblGrid>
              <a:tr h="4196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Ülke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Mezun Sayısı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6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IRELAND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6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NETHERLANDS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>
                          <a:effectLst/>
                        </a:rPr>
                        <a:t>1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419699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USA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148994894"/>
              </p:ext>
            </p:extLst>
          </p:nvPr>
        </p:nvGraphicFramePr>
        <p:xfrm>
          <a:off x="2338152" y="4747534"/>
          <a:ext cx="4323680" cy="1015674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3459584"/>
                <a:gridCol w="864096"/>
              </a:tblGrid>
              <a:tr h="3385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Akademik Çalışma Alanı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b="1" u="none" strike="noStrike" dirty="0">
                          <a:solidFill>
                            <a:srgbClr val="C00000"/>
                          </a:solidFill>
                          <a:effectLst/>
                        </a:rPr>
                        <a:t>Mezun Sayısı</a:t>
                      </a:r>
                      <a:endParaRPr lang="tr-TR" sz="1100" b="1" i="0" u="none" strike="noStrike" dirty="0">
                        <a:solidFill>
                          <a:srgbClr val="C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558">
                <a:tc>
                  <a:txBody>
                    <a:bodyPr/>
                    <a:lstStyle/>
                    <a:p>
                      <a:pPr algn="l" fontAlgn="ctr"/>
                      <a:r>
                        <a:rPr lang="en-US" sz="1100" u="none" strike="noStrike" dirty="0">
                          <a:effectLst/>
                        </a:rPr>
                        <a:t>business administration and technology management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38558">
                <a:tc>
                  <a:txBody>
                    <a:bodyPr/>
                    <a:lstStyle/>
                    <a:p>
                      <a:pPr algn="l" fontAlgn="ctr"/>
                      <a:r>
                        <a:rPr lang="tr-TR" sz="1100" u="none" strike="noStrike">
                          <a:effectLst/>
                        </a:rPr>
                        <a:t>political economy</a:t>
                      </a:r>
                      <a:endParaRPr lang="tr-TR" sz="11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tr-TR" sz="1100" u="none" strike="noStrike" dirty="0">
                          <a:effectLst/>
                        </a:rPr>
                        <a:t>1</a:t>
                      </a:r>
                      <a:endParaRPr lang="tr-TR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9" name="Rectangle 2"/>
          <p:cNvSpPr>
            <a:spLocks noChangeArrowheads="1"/>
          </p:cNvSpPr>
          <p:nvPr/>
        </p:nvSpPr>
        <p:spPr bwMode="auto">
          <a:xfrm>
            <a:off x="1979712" y="3962662"/>
            <a:ext cx="5040560" cy="5032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102870" tIns="51435" rIns="102870" bIns="51435" anchor="ctr"/>
          <a:lstStyle/>
          <a:p>
            <a:pPr algn="ctr" eaLnBrk="0" hangingPunct="0"/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Lisansüstü </a:t>
            </a:r>
            <a:r>
              <a:rPr lang="tr-TR" sz="1600" b="1" dirty="0">
                <a:solidFill>
                  <a:srgbClr val="000099"/>
                </a:solidFill>
                <a:latin typeface="Calibri" pitchFamily="34" charset="0"/>
              </a:rPr>
              <a:t>Yapan Uluslararası Çalışmalar Lisans </a:t>
            </a:r>
          </a:p>
          <a:p>
            <a:pPr algn="ctr" eaLnBrk="0" hangingPunct="0"/>
            <a:r>
              <a:rPr lang="tr-TR" sz="1600" b="1" dirty="0" smtClean="0">
                <a:solidFill>
                  <a:srgbClr val="000099"/>
                </a:solidFill>
                <a:latin typeface="Calibri" pitchFamily="34" charset="0"/>
              </a:rPr>
              <a:t>Mezunlarının Akademik </a:t>
            </a:r>
            <a:r>
              <a:rPr lang="tr-TR" sz="1600" b="1" dirty="0">
                <a:solidFill>
                  <a:srgbClr val="000099"/>
                </a:solidFill>
                <a:latin typeface="Calibri" pitchFamily="34" charset="0"/>
              </a:rPr>
              <a:t>Çalışma Alanları</a:t>
            </a:r>
            <a:endParaRPr lang="en-US" sz="1600" b="1" dirty="0">
              <a:solidFill>
                <a:srgbClr val="CC3300"/>
              </a:solidFill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9586981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11446</TotalTime>
  <Words>167</Words>
  <Application>Microsoft Office PowerPoint</Application>
  <PresentationFormat>On-screen Show (4:3)</PresentationFormat>
  <Paragraphs>78</Paragraphs>
  <Slides>6</Slides>
  <Notes>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Slide 1</vt:lpstr>
      <vt:lpstr>Slide 2</vt:lpstr>
      <vt:lpstr>Slide 3</vt:lpstr>
      <vt:lpstr>Slide 4</vt:lpstr>
      <vt:lpstr>Slide 5</vt:lpstr>
      <vt:lpstr>Slide 6</vt:lpstr>
    </vt:vector>
  </TitlesOfParts>
  <Company>SABANCI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IT</dc:creator>
  <cp:lastModifiedBy>Suuser</cp:lastModifiedBy>
  <cp:revision>730</cp:revision>
  <dcterms:created xsi:type="dcterms:W3CDTF">2010-11-29T14:30:49Z</dcterms:created>
  <dcterms:modified xsi:type="dcterms:W3CDTF">2016-11-21T11:53:46Z</dcterms:modified>
</cp:coreProperties>
</file>