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colors29.xml" ContentType="application/vnd.ms-office.chartcolor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30.xml" ContentType="application/vnd.ms-office.chartstyle+xml"/>
  <Override PartName="/ppt/charts/style31.xml" ContentType="application/vnd.ms-office.chart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30.xml" ContentType="application/vnd.ms-office.chartcolorstyle+xml"/>
  <Override PartName="/ppt/charts/colors31.xml" ContentType="application/vnd.ms-office.chartcolorstyle+xml"/>
  <Override PartName="/ppt/slideLayouts/slideLayout10.xml" ContentType="application/vnd.openxmlformats-officedocument.presentationml.slideLayout+xml"/>
  <Override PartName="/ppt/charts/style29.xml" ContentType="application/vnd.ms-office.chartstyl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63" r:id="rId2"/>
    <p:sldId id="765" r:id="rId3"/>
    <p:sldId id="766" r:id="rId4"/>
    <p:sldId id="767" r:id="rId5"/>
    <p:sldId id="768" r:id="rId6"/>
    <p:sldId id="769" r:id="rId7"/>
  </p:sldIdLst>
  <p:sldSz cx="9144000" cy="6858000" type="screen4x3"/>
  <p:notesSz cx="7315200" cy="96012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3300"/>
    <a:srgbClr val="FF00FF"/>
    <a:srgbClr val="00FFFF"/>
    <a:srgbClr val="FF9900"/>
    <a:srgbClr val="FF6600"/>
    <a:srgbClr val="FFFF99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3" d="100"/>
          <a:sy n="73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9.xml"/><Relationship Id="rId2" Type="http://schemas.microsoft.com/office/2011/relationships/chartColorStyle" Target="colors29.xml"/><Relationship Id="rId1" Type="http://schemas.openxmlformats.org/officeDocument/2006/relationships/oleObject" Target="file:///D:\Users\suuser\Documents\Yedek\Mezun\Veriler\2016\program_bazinda\program_bazinda_tum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0.xml"/><Relationship Id="rId2" Type="http://schemas.microsoft.com/office/2011/relationships/chartColorStyle" Target="colors30.xml"/><Relationship Id="rId1" Type="http://schemas.openxmlformats.org/officeDocument/2006/relationships/oleObject" Target="file:///D:\Users\suuser\Documents\Yedek\Mezun\Veriler\2016\program_bazinda\program_bazinda_tum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1.xml"/><Relationship Id="rId2" Type="http://schemas.microsoft.com/office/2011/relationships/chartColorStyle" Target="colors31.xml"/><Relationship Id="rId1" Type="http://schemas.openxmlformats.org/officeDocument/2006/relationships/oleObject" Target="file:///D:\Users\suuser\Documents\Yedek\Mezun\Veriler\2016\program_bazinda\program_bazinda_tu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program_sektor!$AX$2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program_sektor!$AV$3:$AV$16</c:f>
              <c:strCache>
                <c:ptCount val="14"/>
                <c:pt idx="0">
                  <c:v>Holding Companies</c:v>
                </c:pt>
                <c:pt idx="1">
                  <c:v>Non-Profit Organizatons</c:v>
                </c:pt>
                <c:pt idx="2">
                  <c:v>Advertising/Marketing Communications</c:v>
                </c:pt>
                <c:pt idx="3">
                  <c:v>Arts/Design/Performance Arts</c:v>
                </c:pt>
                <c:pt idx="4">
                  <c:v>Automotive/Motor Vehicle/Parts</c:v>
                </c:pt>
                <c:pt idx="5">
                  <c:v>Consulting Services</c:v>
                </c:pt>
                <c:pt idx="6">
                  <c:v>Consumer Products/FMCG</c:v>
                </c:pt>
                <c:pt idx="7">
                  <c:v>Education/Training</c:v>
                </c:pt>
                <c:pt idx="8">
                  <c:v>Government</c:v>
                </c:pt>
                <c:pt idx="9">
                  <c:v>Information Technology</c:v>
                </c:pt>
                <c:pt idx="10">
                  <c:v>Internet/eCommerce/New Media</c:v>
                </c:pt>
                <c:pt idx="11">
                  <c:v>Media/Entertainment</c:v>
                </c:pt>
                <c:pt idx="12">
                  <c:v>Medical Equipment</c:v>
                </c:pt>
                <c:pt idx="13">
                  <c:v>Software &amp; Emerging Technologies</c:v>
                </c:pt>
              </c:strCache>
            </c:strRef>
          </c:cat>
          <c:val>
            <c:numRef>
              <c:f>program_sektor!$AX$3:$AX$16</c:f>
              <c:numCache>
                <c:formatCode>0</c:formatCode>
                <c:ptCount val="14"/>
                <c:pt idx="0">
                  <c:v>12.5</c:v>
                </c:pt>
                <c:pt idx="1">
                  <c:v>12.5</c:v>
                </c:pt>
                <c:pt idx="2">
                  <c:v>6.25</c:v>
                </c:pt>
                <c:pt idx="3">
                  <c:v>6.25</c:v>
                </c:pt>
                <c:pt idx="4">
                  <c:v>6.25</c:v>
                </c:pt>
                <c:pt idx="5">
                  <c:v>6.25</c:v>
                </c:pt>
                <c:pt idx="6">
                  <c:v>6.25</c:v>
                </c:pt>
                <c:pt idx="7">
                  <c:v>6.25</c:v>
                </c:pt>
                <c:pt idx="8">
                  <c:v>6.25</c:v>
                </c:pt>
                <c:pt idx="9">
                  <c:v>6.25</c:v>
                </c:pt>
                <c:pt idx="10">
                  <c:v>6.25</c:v>
                </c:pt>
                <c:pt idx="11">
                  <c:v>6.25</c:v>
                </c:pt>
                <c:pt idx="12">
                  <c:v>6.25</c:v>
                </c:pt>
                <c:pt idx="13">
                  <c:v>6.25</c:v>
                </c:pt>
              </c:numCache>
            </c:numRef>
          </c:val>
        </c:ser>
        <c:dLbls>
          <c:showVal val="1"/>
        </c:dLbls>
        <c:gapWidth val="75"/>
        <c:shape val="box"/>
        <c:axId val="46385408"/>
        <c:axId val="4638720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program_sektor!$AW$2</c15:sqref>
                        </c15:formulaRef>
                      </c:ext>
                    </c:extLst>
                    <c:strCache>
                      <c:ptCount val="1"/>
                      <c:pt idx="0">
                        <c:v>Mezun Sayısı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r-T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program_sektor!$AV$3:$AV$16</c15:sqref>
                        </c15:formulaRef>
                      </c:ext>
                    </c:extLst>
                    <c:strCache>
                      <c:ptCount val="14"/>
                      <c:pt idx="0">
                        <c:v>Holding Companies</c:v>
                      </c:pt>
                      <c:pt idx="1">
                        <c:v>Non-Profit Organizatons</c:v>
                      </c:pt>
                      <c:pt idx="2">
                        <c:v>Advertising/Marketing Communications</c:v>
                      </c:pt>
                      <c:pt idx="3">
                        <c:v>Arts/Design/Performance Arts</c:v>
                      </c:pt>
                      <c:pt idx="4">
                        <c:v>Automotive/Motor Vehicle/Parts</c:v>
                      </c:pt>
                      <c:pt idx="5">
                        <c:v>Consulting Services</c:v>
                      </c:pt>
                      <c:pt idx="6">
                        <c:v>Consumer Products/FMCG</c:v>
                      </c:pt>
                      <c:pt idx="7">
                        <c:v>Education/Training</c:v>
                      </c:pt>
                      <c:pt idx="8">
                        <c:v>Government</c:v>
                      </c:pt>
                      <c:pt idx="9">
                        <c:v>Information Technology</c:v>
                      </c:pt>
                      <c:pt idx="10">
                        <c:v>Internet/eCommerce/New Media</c:v>
                      </c:pt>
                      <c:pt idx="11">
                        <c:v>Media/Entertainment</c:v>
                      </c:pt>
                      <c:pt idx="12">
                        <c:v>Medical Equipment</c:v>
                      </c:pt>
                      <c:pt idx="13">
                        <c:v>Software &amp; Emerging Technologies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program_sektor!$AW$3:$AW$16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2</c:v>
                      </c:pt>
                      <c:pt idx="1">
                        <c:v>2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  <c:pt idx="8">
                        <c:v>1</c:v>
                      </c:pt>
                      <c:pt idx="9">
                        <c:v>1</c:v>
                      </c:pt>
                      <c:pt idx="10">
                        <c:v>1</c:v>
                      </c:pt>
                      <c:pt idx="11">
                        <c:v>1</c:v>
                      </c:pt>
                      <c:pt idx="12">
                        <c:v>1</c:v>
                      </c:pt>
                      <c:pt idx="13">
                        <c:v>1</c:v>
                      </c:pt>
                    </c:numCache>
                  </c:numRef>
                </c:val>
              </c15:ser>
            </c15:filteredBarSeries>
          </c:ext>
        </c:extLst>
      </c:bar3DChart>
      <c:catAx>
        <c:axId val="46385408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87200"/>
        <c:crosses val="autoZero"/>
        <c:auto val="1"/>
        <c:lblAlgn val="ctr"/>
        <c:lblOffset val="100"/>
      </c:catAx>
      <c:valAx>
        <c:axId val="46387200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>
            <c:manualLayout>
              <c:xMode val="edge"/>
              <c:yMode val="edge"/>
              <c:x val="6.9142632747080754E-2"/>
              <c:y val="3.1951376471796677E-3"/>
            </c:manualLayout>
          </c:layout>
          <c:spPr>
            <a:noFill/>
            <a:ln>
              <a:noFill/>
            </a:ln>
            <a:effectLst/>
          </c:spPr>
        </c:title>
        <c:numFmt formatCode="0" sourceLinked="1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8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126980019954561"/>
          <c:y val="0.17698237247157991"/>
          <c:w val="0.87002271840739864"/>
          <c:h val="0.40737927920300315"/>
        </c:manualLayout>
      </c:layout>
      <c:bar3DChart>
        <c:barDir val="col"/>
        <c:grouping val="clustered"/>
        <c:ser>
          <c:idx val="1"/>
          <c:order val="0"/>
          <c:tx>
            <c:strRef>
              <c:f>program_departman!$AV$2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program_departman!$AT$3:$AT$9</c:f>
              <c:strCache>
                <c:ptCount val="7"/>
                <c:pt idx="0">
                  <c:v>Human Resources</c:v>
                </c:pt>
                <c:pt idx="1">
                  <c:v>Business Consultant</c:v>
                </c:pt>
                <c:pt idx="2">
                  <c:v>Business Development</c:v>
                </c:pt>
                <c:pt idx="3">
                  <c:v>Customer Service and call center</c:v>
                </c:pt>
                <c:pt idx="4">
                  <c:v>Marketing</c:v>
                </c:pt>
                <c:pt idx="5">
                  <c:v>Planning</c:v>
                </c:pt>
                <c:pt idx="6">
                  <c:v>Research/Development</c:v>
                </c:pt>
              </c:strCache>
            </c:strRef>
          </c:cat>
          <c:val>
            <c:numRef>
              <c:f>program_departman!$AV$3:$AV$9</c:f>
              <c:numCache>
                <c:formatCode>0</c:formatCode>
                <c:ptCount val="7"/>
                <c:pt idx="0">
                  <c:v>12.5</c:v>
                </c:pt>
                <c:pt idx="1">
                  <c:v>6.25</c:v>
                </c:pt>
                <c:pt idx="2">
                  <c:v>6.25</c:v>
                </c:pt>
                <c:pt idx="3">
                  <c:v>6.25</c:v>
                </c:pt>
                <c:pt idx="4">
                  <c:v>6.25</c:v>
                </c:pt>
                <c:pt idx="5">
                  <c:v>6.25</c:v>
                </c:pt>
                <c:pt idx="6">
                  <c:v>6.25</c:v>
                </c:pt>
              </c:numCache>
            </c:numRef>
          </c:val>
        </c:ser>
        <c:dLbls>
          <c:showVal val="1"/>
        </c:dLbls>
        <c:gapWidth val="75"/>
        <c:shape val="box"/>
        <c:axId val="48351872"/>
        <c:axId val="49131904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program_departman!$AU$2</c15:sqref>
                        </c15:formulaRef>
                      </c:ext>
                    </c:extLst>
                    <c:strCache>
                      <c:ptCount val="1"/>
                      <c:pt idx="0">
                        <c:v>Mezun Sayısı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r-T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program_departman!$AT$3:$AT$9</c15:sqref>
                        </c15:formulaRef>
                      </c:ext>
                    </c:extLst>
                    <c:strCache>
                      <c:ptCount val="7"/>
                      <c:pt idx="0">
                        <c:v>Human Resources</c:v>
                      </c:pt>
                      <c:pt idx="1">
                        <c:v>Business Consultant</c:v>
                      </c:pt>
                      <c:pt idx="2">
                        <c:v>Business Development</c:v>
                      </c:pt>
                      <c:pt idx="3">
                        <c:v>Customer Service and call center</c:v>
                      </c:pt>
                      <c:pt idx="4">
                        <c:v>Marketing</c:v>
                      </c:pt>
                      <c:pt idx="5">
                        <c:v>Planning</c:v>
                      </c:pt>
                      <c:pt idx="6">
                        <c:v>Research/Development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program_departman!$AU$3:$AU$9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3DChart>
      <c:catAx>
        <c:axId val="4835187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9131904"/>
        <c:crosses val="autoZero"/>
        <c:auto val="1"/>
        <c:lblAlgn val="ctr"/>
        <c:lblOffset val="100"/>
      </c:catAx>
      <c:valAx>
        <c:axId val="49131904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>
            <c:manualLayout>
              <c:xMode val="edge"/>
              <c:yMode val="edge"/>
              <c:x val="0.14037333110988356"/>
              <c:y val="0.18202061853711546"/>
            </c:manualLayout>
          </c:layout>
          <c:spPr>
            <a:noFill/>
            <a:ln>
              <a:noFill/>
            </a:ln>
            <a:effectLst/>
          </c:spPr>
        </c:title>
        <c:numFmt formatCode="0" sourceLinked="1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51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program_pozisyon!$AT$2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program_pozisyon!$AR$3:$AR$10</c:f>
              <c:strCache>
                <c:ptCount val="8"/>
                <c:pt idx="0">
                  <c:v>Specialist</c:v>
                </c:pt>
                <c:pt idx="1">
                  <c:v>Analyst</c:v>
                </c:pt>
                <c:pt idx="2">
                  <c:v>Consultant</c:v>
                </c:pt>
                <c:pt idx="3">
                  <c:v>Intern</c:v>
                </c:pt>
                <c:pt idx="4">
                  <c:v>Representative</c:v>
                </c:pt>
                <c:pt idx="5">
                  <c:v>Asistant</c:v>
                </c:pt>
                <c:pt idx="6">
                  <c:v>Asistant Specialist</c:v>
                </c:pt>
                <c:pt idx="7">
                  <c:v>Vice President</c:v>
                </c:pt>
              </c:strCache>
            </c:strRef>
          </c:cat>
          <c:val>
            <c:numRef>
              <c:f>program_pozisyon!$AT$3:$AT$10</c:f>
              <c:numCache>
                <c:formatCode>0</c:formatCode>
                <c:ptCount val="8"/>
                <c:pt idx="0">
                  <c:v>18.75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6.25</c:v>
                </c:pt>
                <c:pt idx="6">
                  <c:v>6.25</c:v>
                </c:pt>
                <c:pt idx="7">
                  <c:v>6.25</c:v>
                </c:pt>
              </c:numCache>
            </c:numRef>
          </c:val>
        </c:ser>
        <c:dLbls>
          <c:showVal val="1"/>
        </c:dLbls>
        <c:gapWidth val="75"/>
        <c:shape val="box"/>
        <c:axId val="50215936"/>
        <c:axId val="70807936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program_pozisyon!$AS$2</c15:sqref>
                        </c15:formulaRef>
                      </c:ext>
                    </c:extLst>
                    <c:strCache>
                      <c:ptCount val="1"/>
                      <c:pt idx="0">
                        <c:v>Mezun Sayısı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r-T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program_pozisyon!$AR$3:$AR$10</c15:sqref>
                        </c15:formulaRef>
                      </c:ext>
                    </c:extLst>
                    <c:strCache>
                      <c:ptCount val="8"/>
                      <c:pt idx="0">
                        <c:v>Specialist</c:v>
                      </c:pt>
                      <c:pt idx="1">
                        <c:v>Analyst</c:v>
                      </c:pt>
                      <c:pt idx="2">
                        <c:v>Consultant</c:v>
                      </c:pt>
                      <c:pt idx="3">
                        <c:v>Intern</c:v>
                      </c:pt>
                      <c:pt idx="4">
                        <c:v>Representative</c:v>
                      </c:pt>
                      <c:pt idx="5">
                        <c:v>Asistant</c:v>
                      </c:pt>
                      <c:pt idx="6">
                        <c:v>Asistant Specialist</c:v>
                      </c:pt>
                      <c:pt idx="7">
                        <c:v>Vice President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program_pozisyon!$AS$3:$AS$10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3</c:v>
                      </c:pt>
                      <c:pt idx="1">
                        <c:v>2</c:v>
                      </c:pt>
                      <c:pt idx="2">
                        <c:v>2</c:v>
                      </c:pt>
                      <c:pt idx="3">
                        <c:v>2</c:v>
                      </c:pt>
                      <c:pt idx="4">
                        <c:v>2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</c:numCache>
                  </c:numRef>
                </c:val>
              </c15:ser>
            </c15:filteredBarSeries>
          </c:ext>
        </c:extLst>
      </c:bar3DChart>
      <c:catAx>
        <c:axId val="50215936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807936"/>
        <c:crosses val="autoZero"/>
        <c:auto val="1"/>
        <c:lblAlgn val="ctr"/>
        <c:lblOffset val="100"/>
      </c:catAx>
      <c:valAx>
        <c:axId val="70807936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>
            <c:manualLayout>
              <c:xMode val="edge"/>
              <c:yMode val="edge"/>
              <c:x val="5.9012664989358692E-2"/>
              <c:y val="2.5660526954121077E-2"/>
            </c:manualLayout>
          </c:layout>
          <c:spPr>
            <a:noFill/>
            <a:ln>
              <a:noFill/>
            </a:ln>
            <a:effectLst/>
          </c:spPr>
        </c:title>
        <c:numFmt formatCode="0" sourceLinked="1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215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2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1788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AA10E27-2F7C-4833-B94D-FA9C76ECF046}" type="datetimeFigureOut">
              <a:rPr lang="en-US"/>
              <a:pPr>
                <a:defRPr/>
              </a:pPr>
              <a:t>11/21/2016</a:t>
            </a:fld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538CAF6-1AC3-4A3E-9E44-D2FF0617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83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788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157A308-38ED-43E3-8870-B05B660F3A0A}" type="datetimeFigureOut">
              <a:rPr lang="en-US"/>
              <a:pPr>
                <a:defRPr/>
              </a:pPr>
              <a:t>11/21/2016</a:t>
            </a:fld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99B506F-874F-4CBF-B9F8-600C31767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84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799013" cy="3598863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3692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448F0791-FBF8-44BB-BB0D-A849061D0248}" type="slidenum">
              <a:rPr lang="tr-TR" sz="1200"/>
              <a:pPr algn="r" defTabSz="931863"/>
              <a:t>2</a:t>
            </a:fld>
            <a:endParaRPr lang="tr-TR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27188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A7A62E7E-DBE5-4C2A-BA70-BFFAA59AFA5C}" type="slidenum">
              <a:rPr lang="tr-TR" sz="1200"/>
              <a:pPr algn="r" defTabSz="931863"/>
              <a:t>3</a:t>
            </a:fld>
            <a:endParaRPr lang="tr-TR" sz="120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08965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02826C6C-DD51-472C-8986-6D8D87B353C7}" type="slidenum">
              <a:rPr lang="tr-TR" sz="1200"/>
              <a:pPr algn="r" defTabSz="931863"/>
              <a:t>4</a:t>
            </a:fld>
            <a:endParaRPr lang="tr-TR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04119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7F359D53-7798-4D66-A618-80BD53B88F42}" type="slidenum">
              <a:rPr lang="tr-TR" sz="1200"/>
              <a:pPr algn="r" defTabSz="931863"/>
              <a:t>5</a:t>
            </a:fld>
            <a:endParaRPr lang="tr-TR" sz="12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9951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A4031D36-011C-49C2-BB4B-1CF2461A69AC}" type="slidenum">
              <a:rPr lang="tr-TR" sz="1200"/>
              <a:pPr algn="r" defTabSz="931863"/>
              <a:t>6</a:t>
            </a:fld>
            <a:endParaRPr lang="tr-TR" sz="120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1927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C3BC8-2889-4468-9552-292A342F1B6E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847E-1F11-4BEB-83E0-3171912692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3647-F23D-4995-B6BF-BA6B604E23A2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23264-7E80-4EA2-84CB-1BC96CCAE9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C4CE-7111-4BA8-A029-3D53D902E473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55CC-1B0C-4B63-ADB2-AFF29E015D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A5DE6-5FBA-4B56-B4D1-152484451E8F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56B2-F8EF-4F89-B21A-569F897240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2B15-8C0D-4F77-B5C1-DC7AA294401B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D8E1-ED0E-422C-BA08-8DE67B6F35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9A945-B868-42EB-971A-DA7C4521F639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D9AF-6E70-48F1-87EB-A2EE4D57EA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A53D-B81C-4F2B-B991-53F41DC988DD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0987A-9E54-4340-8D3E-6B993CFEAA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A22F-8AFD-4284-9DFD-78162CF54847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B666D-B347-4655-A6B4-1F6A9876B8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E880-73EB-4368-9484-75B7F18031B8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33E04-6419-4FF6-8E8E-F66CD37D20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2F34A-CF44-4622-A510-CC9B1A844BE9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F180-8541-4ADC-8AA7-691376E968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C804E-90B3-4A85-9DF9-9D1D6A735291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6393-F8E0-4585-9579-9F41807CB9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7423-38F9-4459-9858-C3A51282B320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A9D5C-7C3A-431E-92CE-4296066B1F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465B-0783-4E2C-9720-31F1DF9D5B11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5500-FC5E-47CF-8850-A6982D9E3E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F12680-2A40-454C-A8ED-7EB8170FBEAB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7495C1-3B99-4DD5-8470-8D588A6B85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ChangeArrowheads="1"/>
          </p:cNvSpPr>
          <p:nvPr/>
        </p:nvSpPr>
        <p:spPr bwMode="auto">
          <a:xfrm>
            <a:off x="0" y="2060575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tr-T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INTERNATIONAL STUDIES </a:t>
            </a:r>
            <a:endParaRPr lang="tr-TR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+mn-cs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tr-TR" sz="36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UNDERGRADUATE PROGRAM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tr-TR" sz="2000" b="1" dirty="0" smtClean="0">
                <a:solidFill>
                  <a:srgbClr val="CC3300"/>
                </a:solidFill>
                <a:latin typeface="Calibri" pitchFamily="34" charset="0"/>
              </a:rPr>
              <a:t>(2016 </a:t>
            </a:r>
            <a:r>
              <a:rPr lang="tr-TR" sz="2000" b="1" dirty="0" err="1" smtClean="0">
                <a:solidFill>
                  <a:srgbClr val="CC3300"/>
                </a:solidFill>
                <a:latin typeface="Calibri" pitchFamily="34" charset="0"/>
              </a:rPr>
              <a:t>Alumni</a:t>
            </a:r>
            <a:r>
              <a:rPr lang="tr-TR" sz="2000" b="1" dirty="0" smtClean="0">
                <a:solidFill>
                  <a:srgbClr val="CC3300"/>
                </a:solidFill>
                <a:latin typeface="Calibri" pitchFamily="34" charset="0"/>
              </a:rPr>
              <a:t> not </a:t>
            </a:r>
            <a:r>
              <a:rPr lang="tr-TR" sz="2000" b="1" dirty="0" err="1" smtClean="0">
                <a:solidFill>
                  <a:srgbClr val="CC3300"/>
                </a:solidFill>
                <a:latin typeface="Calibri" pitchFamily="34" charset="0"/>
              </a:rPr>
              <a:t>included</a:t>
            </a:r>
            <a:r>
              <a:rPr lang="tr-TR" sz="2000" b="1" dirty="0" smtClean="0">
                <a:solidFill>
                  <a:srgbClr val="CC3300"/>
                </a:solidFill>
                <a:latin typeface="Calibri" pitchFamily="34" charset="0"/>
              </a:rPr>
              <a:t>)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tr-TR" sz="2400" b="1" dirty="0">
              <a:solidFill>
                <a:srgbClr val="CC3300"/>
              </a:solidFill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74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2800" b="1" dirty="0" err="1" smtClean="0">
                <a:solidFill>
                  <a:srgbClr val="000099"/>
                </a:solidFill>
                <a:latin typeface="Calibri" pitchFamily="34" charset="0"/>
              </a:rPr>
              <a:t>Sectors</a:t>
            </a:r>
            <a:endParaRPr lang="en-US" sz="28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98788616"/>
              </p:ext>
            </p:extLst>
          </p:nvPr>
        </p:nvGraphicFramePr>
        <p:xfrm>
          <a:off x="552316" y="1628800"/>
          <a:ext cx="8039367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38730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2800" b="1" dirty="0" err="1" smtClean="0">
                <a:solidFill>
                  <a:srgbClr val="000099"/>
                </a:solidFill>
              </a:rPr>
              <a:t>Functional</a:t>
            </a:r>
            <a:r>
              <a:rPr lang="tr-TR" sz="2800" b="1" dirty="0" smtClean="0">
                <a:solidFill>
                  <a:srgbClr val="000099"/>
                </a:solidFill>
              </a:rPr>
              <a:t> </a:t>
            </a:r>
            <a:r>
              <a:rPr lang="tr-TR" sz="2800" b="1" dirty="0" err="1" smtClean="0">
                <a:solidFill>
                  <a:srgbClr val="000099"/>
                </a:solidFill>
              </a:rPr>
              <a:t>Areas</a:t>
            </a:r>
            <a:endParaRPr lang="en-US" sz="2800" b="1" dirty="0">
              <a:solidFill>
                <a:srgbClr val="000099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5877220"/>
              </p:ext>
            </p:extLst>
          </p:nvPr>
        </p:nvGraphicFramePr>
        <p:xfrm>
          <a:off x="734120" y="1412776"/>
          <a:ext cx="7675760" cy="421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95723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2800" b="1" dirty="0" err="1" smtClean="0">
                <a:solidFill>
                  <a:srgbClr val="000099"/>
                </a:solidFill>
              </a:rPr>
              <a:t>Positions</a:t>
            </a:r>
            <a:endParaRPr lang="en-US" sz="2800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79108812"/>
              </p:ext>
            </p:extLst>
          </p:nvPr>
        </p:nvGraphicFramePr>
        <p:xfrm>
          <a:off x="803461" y="1916832"/>
          <a:ext cx="7537077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49332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620688"/>
            <a:ext cx="44275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Institutions</a:t>
            </a:r>
            <a:endParaRPr lang="en-US" sz="16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4176713" y="404813"/>
            <a:ext cx="5075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endParaRPr lang="en-US" sz="1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7186967"/>
              </p:ext>
            </p:extLst>
          </p:nvPr>
        </p:nvGraphicFramePr>
        <p:xfrm>
          <a:off x="696119" y="1484784"/>
          <a:ext cx="281940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  <a:gridCol w="838200"/>
              </a:tblGrid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i="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Institution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# of </a:t>
                      </a:r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Alumni</a:t>
                      </a:r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Arçelik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British Consulate General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Chromas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Çelik Motor Tic. A.Ş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Draeger Medical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Google- İrlanda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Helsinki Yurttaşlar Derneği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IBM Global Services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IPSOS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Michael Page International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Mondelez International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SAP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Türkiye Gençlik Vakfı (TUGVA)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773954"/>
              </p:ext>
            </p:extLst>
          </p:nvPr>
        </p:nvGraphicFramePr>
        <p:xfrm>
          <a:off x="5364088" y="1916832"/>
          <a:ext cx="1943100" cy="1678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1626"/>
                <a:gridCol w="811474"/>
              </a:tblGrid>
              <a:tr h="4196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Countries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# of </a:t>
                      </a:r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Alumni</a:t>
                      </a:r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IRELAND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NETHERLANDS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USA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495918" y="1340768"/>
            <a:ext cx="16230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1400" b="1" dirty="0" err="1" smtClean="0">
                <a:solidFill>
                  <a:srgbClr val="000099"/>
                </a:solidFill>
                <a:latin typeface="Calibri" pitchFamily="34" charset="0"/>
              </a:rPr>
              <a:t>Working</a:t>
            </a:r>
            <a:r>
              <a:rPr lang="tr-TR" sz="1400" b="1" dirty="0" smtClean="0">
                <a:solidFill>
                  <a:srgbClr val="000099"/>
                </a:solidFill>
                <a:latin typeface="Calibri" pitchFamily="34" charset="0"/>
              </a:rPr>
              <a:t>  in </a:t>
            </a:r>
            <a:r>
              <a:rPr lang="tr-TR" sz="1400" b="1" dirty="0" err="1" smtClean="0">
                <a:solidFill>
                  <a:srgbClr val="000099"/>
                </a:solidFill>
                <a:latin typeface="Calibri" pitchFamily="34" charset="0"/>
              </a:rPr>
              <a:t>Abroad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23135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620713"/>
            <a:ext cx="449999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Universities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for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Graduate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Studies</a:t>
            </a:r>
            <a:endParaRPr lang="en-US" sz="1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88024" y="620713"/>
            <a:ext cx="413995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Academic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Study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Areas</a:t>
            </a:r>
            <a:endParaRPr lang="en-US" sz="16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1569592"/>
              </p:ext>
            </p:extLst>
          </p:nvPr>
        </p:nvGraphicFramePr>
        <p:xfrm>
          <a:off x="3203848" y="4221088"/>
          <a:ext cx="2364370" cy="1246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847"/>
                <a:gridCol w="1104523"/>
              </a:tblGrid>
              <a:tr h="4155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Countries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# of </a:t>
                      </a:r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Alumni</a:t>
                      </a:r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5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ITALY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5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UNITED KINGDOM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8994894"/>
              </p:ext>
            </p:extLst>
          </p:nvPr>
        </p:nvGraphicFramePr>
        <p:xfrm>
          <a:off x="4572000" y="1700808"/>
          <a:ext cx="4323680" cy="1015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9584"/>
                <a:gridCol w="864096"/>
              </a:tblGrid>
              <a:tr h="3385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Academic</a:t>
                      </a:r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Study</a:t>
                      </a:r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Areas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# of </a:t>
                      </a:r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Alumni</a:t>
                      </a:r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5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business administration and technology management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5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political economy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79712" y="3962662"/>
            <a:ext cx="504056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endParaRPr lang="en-US" sz="16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688345"/>
              </p:ext>
            </p:extLst>
          </p:nvPr>
        </p:nvGraphicFramePr>
        <p:xfrm>
          <a:off x="683568" y="1628800"/>
          <a:ext cx="3390900" cy="144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8100"/>
                <a:gridCol w="812800"/>
              </a:tblGrid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Universities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# of </a:t>
                      </a:r>
                      <a:r>
                        <a:rPr lang="tr-TR" sz="1100" b="1" u="none" strike="noStrike" dirty="0" err="1" smtClean="0">
                          <a:solidFill>
                            <a:srgbClr val="C00000"/>
                          </a:solidFill>
                          <a:effectLst/>
                        </a:rPr>
                        <a:t>Alumni</a:t>
                      </a:r>
                      <a:r>
                        <a:rPr lang="tr-TR" sz="11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İstanbul Teknik Üniversitesi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Johns Hopkins University, Bologna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Sabancı Üniversitesi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University College London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2987824" y="3645024"/>
            <a:ext cx="27803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Countries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 of  </a:t>
            </a:r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Graduate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 </a:t>
            </a:r>
            <a:r>
              <a:rPr lang="tr-TR" sz="1600" b="1" dirty="0" err="1" smtClean="0">
                <a:solidFill>
                  <a:srgbClr val="000099"/>
                </a:solidFill>
                <a:latin typeface="Calibri" pitchFamily="34" charset="0"/>
              </a:rPr>
              <a:t>Studies</a:t>
            </a:r>
            <a:endParaRPr lang="en-US" sz="1600" b="1" dirty="0">
              <a:solidFill>
                <a:srgbClr val="CC3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69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11474</TotalTime>
  <Words>143</Words>
  <Application>Microsoft Office PowerPoint</Application>
  <PresentationFormat>On-screen Show (4:3)</PresentationFormat>
  <Paragraphs>77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SABANCI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Suuser</cp:lastModifiedBy>
  <cp:revision>734</cp:revision>
  <dcterms:created xsi:type="dcterms:W3CDTF">2010-11-29T14:30:49Z</dcterms:created>
  <dcterms:modified xsi:type="dcterms:W3CDTF">2016-11-21T11:14:14Z</dcterms:modified>
</cp:coreProperties>
</file>